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1" r:id="rId3"/>
    <p:sldId id="256" r:id="rId4"/>
    <p:sldId id="276" r:id="rId5"/>
    <p:sldId id="277" r:id="rId6"/>
    <p:sldId id="278" r:id="rId7"/>
    <p:sldId id="260" r:id="rId8"/>
    <p:sldId id="261" r:id="rId9"/>
    <p:sldId id="266" r:id="rId10"/>
    <p:sldId id="272" r:id="rId11"/>
    <p:sldId id="267" r:id="rId12"/>
    <p:sldId id="268" r:id="rId13"/>
    <p:sldId id="269" r:id="rId14"/>
    <p:sldId id="279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7" autoAdjust="0"/>
    <p:restoredTop sz="94660"/>
  </p:normalViewPr>
  <p:slideViewPr>
    <p:cSldViewPr>
      <p:cViewPr>
        <p:scale>
          <a:sx n="76" d="100"/>
          <a:sy n="76" d="100"/>
        </p:scale>
        <p:origin x="-31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706F0-5441-4DB9-9D2C-0743EBE3167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0D798-7DEF-40AA-9F7B-13DEC0F4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9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ANSWER </a:t>
            </a:r>
            <a:r>
              <a:rPr lang="en-US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letters in the top row are formed from straight segments only. The letters in the bottom row have curves. Because X, Y, and Z have only straight segments, they belong in the top row.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5982B-AC8A-4CAA-A5EB-C81D12C3A6F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60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5982B-AC8A-4CAA-A5EB-C81D12C3A6F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1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this with the whole class!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5982B-AC8A-4CAA-A5EB-C81D12C3A6F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4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8C8C-753B-499B-96C3-AB00C88A9F65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E305-5A48-4355-8725-2CF3428F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prstClr val="black"/>
                </a:solidFill>
              </a:rPr>
              <a:t>Warm-up: </a:t>
            </a:r>
            <a:r>
              <a:rPr lang="en-US" sz="2000" i="1">
                <a:solidFill>
                  <a:prstClr val="black"/>
                </a:solidFill>
              </a:rPr>
              <a:t>Use </a:t>
            </a:r>
            <a:r>
              <a:rPr lang="en-US" sz="2000" i="1" u="sng">
                <a:solidFill>
                  <a:prstClr val="black"/>
                </a:solidFill>
              </a:rPr>
              <a:t>inductive reasoning</a:t>
            </a:r>
            <a:r>
              <a:rPr lang="en-US" sz="2000" i="1">
                <a:solidFill>
                  <a:prstClr val="black"/>
                </a:solidFill>
              </a:rPr>
              <a:t> to draw the next shape.</a:t>
            </a:r>
            <a:r>
              <a:rPr lang="en-US" sz="2000" b="1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 l="21094" t="40625" r="10938" b="33333"/>
          <a:stretch>
            <a:fillRect/>
          </a:stretch>
        </p:blipFill>
        <p:spPr bwMode="auto">
          <a:xfrm>
            <a:off x="76200" y="914400"/>
            <a:ext cx="662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962400"/>
            <a:ext cx="6629400" cy="222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04800" y="3352800"/>
            <a:ext cx="815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8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auhaus 93" pitchFamily="82" charset="0"/>
              </a:rPr>
              <a:t>Practice Time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26798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57200"/>
            <a:ext cx="8715375" cy="183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" y="2743200"/>
            <a:ext cx="9115425" cy="122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95800"/>
            <a:ext cx="8991601" cy="1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686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10000"/>
            <a:ext cx="879007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2-3</a:t>
            </a:r>
            <a:br>
              <a:rPr lang="en-US" dirty="0" smtClean="0"/>
            </a:br>
            <a:r>
              <a:rPr lang="en-US" dirty="0" smtClean="0"/>
              <a:t>Mathematical Modeling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772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Party Handshakes</a:t>
            </a:r>
          </a:p>
          <a:p>
            <a:pPr algn="ctr"/>
            <a:endParaRPr lang="en-US" sz="2400" dirty="0" smtClean="0"/>
          </a:p>
          <a:p>
            <a:r>
              <a:rPr lang="en-US" sz="2000" dirty="0" smtClean="0"/>
              <a:t>Each of the 30 people at a party shook hands with everyone else. How many handshakes were there altogether?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dirty="0" smtClean="0"/>
              <a:t>We could spend the time and effort to try to act it out and find out. Often times, we don’t have the time, nor the sources to act out a problem. This is when mathematical models come in!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would you use mathematical modeling (drawing pictures, looking at patterns, analyzing data, creating expressions </a:t>
            </a:r>
            <a:r>
              <a:rPr lang="en-US" dirty="0" err="1" smtClean="0"/>
              <a:t>etc</a:t>
            </a:r>
            <a:r>
              <a:rPr lang="en-US" dirty="0" smtClean="0"/>
              <a:t>) to solve this problem? </a:t>
            </a:r>
          </a:p>
          <a:p>
            <a:r>
              <a:rPr lang="en-US" dirty="0" smtClean="0"/>
              <a:t>Try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6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auhaus 93" pitchFamily="82" charset="0"/>
              </a:rPr>
              <a:t>Homework</a:t>
            </a:r>
            <a:br>
              <a:rPr lang="en-US" sz="6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auhaus 93" pitchFamily="82" charset="0"/>
              </a:rPr>
            </a:br>
            <a:r>
              <a:rPr lang="en-US" sz="6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auhaus 93" pitchFamily="82" charset="0"/>
              </a:rPr>
              <a:t>Pages 105-106 (5-7, 9, 11-13)</a:t>
            </a:r>
            <a:endParaRPr lang="en-US" sz="6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Learning Intentions</a:t>
            </a:r>
            <a:r>
              <a:rPr lang="en-US" sz="3200" dirty="0" smtClean="0"/>
              <a:t>: </a:t>
            </a:r>
            <a:r>
              <a:rPr lang="en-US" sz="3200" i="1" dirty="0" smtClean="0"/>
              <a:t>Today I will:</a:t>
            </a:r>
            <a:endParaRPr lang="en-US" sz="3200" dirty="0" smtClean="0"/>
          </a:p>
          <a:p>
            <a:pPr marL="342900" indent="-342900">
              <a:buAutoNum type="arabicParenR"/>
            </a:pPr>
            <a:r>
              <a:rPr lang="en-US" sz="3200" dirty="0" smtClean="0"/>
              <a:t>Learn new vocabulary and generalize basic number patterns to a method for finding the nth term in a linear number sequence.</a:t>
            </a:r>
          </a:p>
          <a:p>
            <a:endParaRPr lang="en-US" sz="3200" dirty="0" smtClean="0"/>
          </a:p>
          <a:p>
            <a:pPr marL="342900" indent="-342900">
              <a:buAutoNum type="arabicParenR"/>
            </a:pPr>
            <a:endParaRPr lang="en-US" sz="3200" dirty="0" smtClean="0"/>
          </a:p>
          <a:p>
            <a:pPr marL="342900" indent="-342900"/>
            <a:r>
              <a:rPr lang="en-US" sz="3200" b="1" dirty="0" smtClean="0">
                <a:solidFill>
                  <a:srgbClr val="0070C0"/>
                </a:solidFill>
              </a:rPr>
              <a:t>Success Criteria</a:t>
            </a:r>
            <a:r>
              <a:rPr lang="en-US" sz="3200" dirty="0" smtClean="0"/>
              <a:t>: </a:t>
            </a:r>
            <a:r>
              <a:rPr lang="en-US" sz="3200" i="1" dirty="0" smtClean="0"/>
              <a:t>I know I’m successful if</a:t>
            </a:r>
            <a:r>
              <a:rPr lang="en-US" sz="3200" dirty="0" smtClean="0"/>
              <a:t>:</a:t>
            </a:r>
          </a:p>
          <a:p>
            <a:pPr marL="342900" indent="-342900"/>
            <a:r>
              <a:rPr lang="en-US" sz="3200" dirty="0" smtClean="0"/>
              <a:t>1)  I can generalize number patterns and find the nth term of a sequence using a function.</a:t>
            </a:r>
          </a:p>
          <a:p>
            <a:pPr marL="342900" indent="-342900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648200"/>
            <a:ext cx="9144000" cy="838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3352800"/>
            <a:ext cx="9144000" cy="1066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2590800"/>
            <a:ext cx="9144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1752600"/>
            <a:ext cx="9144000" cy="6858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484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914400"/>
            <a:ext cx="7162800" cy="40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667000"/>
            <a:ext cx="882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905000"/>
            <a:ext cx="83343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9144000" cy="85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4800600"/>
            <a:ext cx="841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0"/>
            <a:ext cx="9144000" cy="167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69818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5150" y="304800"/>
            <a:ext cx="22288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4290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286000" y="3429000"/>
            <a:ext cx="2133600" cy="342900"/>
          </a:xfrm>
          <a:prstGeom prst="rect">
            <a:avLst/>
          </a:pr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8006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 Rounded MT Bold" pitchFamily="34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constant difference </a:t>
            </a:r>
            <a:r>
              <a:rPr lang="en-US" dirty="0" smtClean="0">
                <a:solidFill>
                  <a:prstClr val="black"/>
                </a:solidFill>
                <a:latin typeface="Arial Rounded MT Bold" pitchFamily="34" charset="0"/>
              </a:rPr>
              <a:t>is found by subtracting the first term from the next term.</a:t>
            </a:r>
            <a:endParaRPr lang="en-US" dirty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200977"/>
            <a:ext cx="2808630" cy="49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6352" y="586457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+7</a:t>
            </a:r>
            <a:endParaRPr lang="en-US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7" name="Straight Connector 6"/>
          <p:cNvCxnSpPr>
            <a:endCxn id="4" idx="0"/>
          </p:cNvCxnSpPr>
          <p:nvPr/>
        </p:nvCxnSpPr>
        <p:spPr>
          <a:xfrm>
            <a:off x="2816352" y="5562600"/>
            <a:ext cx="228600" cy="301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0"/>
          </p:cNvCxnSpPr>
          <p:nvPr/>
        </p:nvCxnSpPr>
        <p:spPr>
          <a:xfrm flipV="1">
            <a:off x="3044952" y="5562600"/>
            <a:ext cx="155448" cy="301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62312" y="587878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+7</a:t>
            </a:r>
            <a:endParaRPr lang="en-US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15" name="Straight Connector 14"/>
          <p:cNvCxnSpPr>
            <a:endCxn id="14" idx="0"/>
          </p:cNvCxnSpPr>
          <p:nvPr/>
        </p:nvCxnSpPr>
        <p:spPr>
          <a:xfrm>
            <a:off x="3262312" y="5576804"/>
            <a:ext cx="228600" cy="301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0"/>
          </p:cNvCxnSpPr>
          <p:nvPr/>
        </p:nvCxnSpPr>
        <p:spPr>
          <a:xfrm flipV="1">
            <a:off x="3490912" y="5576804"/>
            <a:ext cx="155448" cy="301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92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/>
      <p:bldP spid="4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354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791294" y="0"/>
            <a:ext cx="535270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8064A2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 together in your groups!</a:t>
            </a:r>
            <a:endParaRPr lang="en-US" sz="3200" b="1" dirty="0">
              <a:ln w="11430"/>
              <a:solidFill>
                <a:srgbClr val="8064A2">
                  <a:lumMod val="75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01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80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52600" y="5715000"/>
            <a:ext cx="5597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Group Work Time!</a:t>
            </a:r>
            <a:endParaRPr lang="en-US" sz="54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91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6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4000" cy="49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524000"/>
            <a:ext cx="7562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2819400"/>
            <a:ext cx="2095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2819400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43400" y="2867025"/>
            <a:ext cx="3714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2876550"/>
            <a:ext cx="3905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2895600"/>
            <a:ext cx="4762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77000" y="2895600"/>
            <a:ext cx="485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47800" y="3657600"/>
            <a:ext cx="69437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Elbow Connector 13"/>
          <p:cNvCxnSpPr/>
          <p:nvPr/>
        </p:nvCxnSpPr>
        <p:spPr>
          <a:xfrm rot="5400000" flipH="1" flipV="1">
            <a:off x="3618706" y="3314700"/>
            <a:ext cx="229394" cy="1531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6200000" flipV="1">
            <a:off x="3124200" y="3276600"/>
            <a:ext cx="2286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766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 rot="5400000" flipH="1" flipV="1">
            <a:off x="4380706" y="3314700"/>
            <a:ext cx="229394" cy="1531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V="1">
            <a:off x="3886200" y="3276600"/>
            <a:ext cx="2286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386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Elbow Connector 24"/>
          <p:cNvCxnSpPr/>
          <p:nvPr/>
        </p:nvCxnSpPr>
        <p:spPr>
          <a:xfrm rot="5400000" flipH="1" flipV="1">
            <a:off x="5142706" y="3314700"/>
            <a:ext cx="229394" cy="1531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6200000" flipV="1">
            <a:off x="4648200" y="3276600"/>
            <a:ext cx="2286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006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8" name="Elbow Connector 27"/>
          <p:cNvCxnSpPr/>
          <p:nvPr/>
        </p:nvCxnSpPr>
        <p:spPr>
          <a:xfrm rot="5400000" flipH="1" flipV="1">
            <a:off x="5980906" y="3314700"/>
            <a:ext cx="229394" cy="1531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16200000" flipV="1">
            <a:off x="5486400" y="3276600"/>
            <a:ext cx="2286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388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1" name="Elbow Connector 30"/>
          <p:cNvCxnSpPr/>
          <p:nvPr/>
        </p:nvCxnSpPr>
        <p:spPr>
          <a:xfrm rot="5400000" flipH="1" flipV="1">
            <a:off x="6742906" y="3314700"/>
            <a:ext cx="229394" cy="1531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V="1">
            <a:off x="6248400" y="3276600"/>
            <a:ext cx="2286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008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86200" y="4114800"/>
            <a:ext cx="20859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1950" y="4495800"/>
            <a:ext cx="87820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5029200"/>
            <a:ext cx="2047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5257800"/>
            <a:ext cx="25336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5791200"/>
            <a:ext cx="7162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352800" y="6248400"/>
            <a:ext cx="2200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7" grpId="0"/>
      <p:bldP spid="30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52400"/>
            <a:ext cx="267739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67341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19600"/>
            <a:ext cx="6977062" cy="85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1426" y="3390900"/>
            <a:ext cx="7106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If there is a constant a difference, then we have a linear function.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880616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274</Words>
  <Application>Microsoft Office PowerPoint</Application>
  <PresentationFormat>On-screen Show (4:3)</PresentationFormat>
  <Paragraphs>37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Time</vt:lpstr>
      <vt:lpstr>PowerPoint Presentation</vt:lpstr>
      <vt:lpstr>PowerPoint Presentation</vt:lpstr>
      <vt:lpstr>PowerPoint Presentation</vt:lpstr>
      <vt:lpstr>2-3 Mathematical Modeling</vt:lpstr>
      <vt:lpstr>Homework Pages 105-106 (5-7, 9, 11-13)</vt:lpstr>
    </vt:vector>
  </TitlesOfParts>
  <Company>Milwaukee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 dude</dc:creator>
  <cp:lastModifiedBy>Windows User</cp:lastModifiedBy>
  <cp:revision>26</cp:revision>
  <dcterms:created xsi:type="dcterms:W3CDTF">2011-09-16T14:02:39Z</dcterms:created>
  <dcterms:modified xsi:type="dcterms:W3CDTF">2015-09-10T18:11:50Z</dcterms:modified>
</cp:coreProperties>
</file>