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30"/>
  </p:notesMasterIdLst>
  <p:sldIdLst>
    <p:sldId id="257" r:id="rId12"/>
    <p:sldId id="258" r:id="rId13"/>
    <p:sldId id="260" r:id="rId14"/>
    <p:sldId id="259" r:id="rId15"/>
    <p:sldId id="261" r:id="rId16"/>
    <p:sldId id="262" r:id="rId17"/>
    <p:sldId id="263" r:id="rId18"/>
    <p:sldId id="264" r:id="rId19"/>
    <p:sldId id="265" r:id="rId20"/>
    <p:sldId id="266" r:id="rId21"/>
    <p:sldId id="273" r:id="rId22"/>
    <p:sldId id="267" r:id="rId23"/>
    <p:sldId id="268" r:id="rId24"/>
    <p:sldId id="269" r:id="rId25"/>
    <p:sldId id="270" r:id="rId26"/>
    <p:sldId id="271" r:id="rId27"/>
    <p:sldId id="274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F7F98-BC00-4090-86C0-E57B56631E24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AFED9-55C3-4C97-B589-12C31D7D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76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4 of diamonds</a:t>
            </a:r>
            <a:r>
              <a:rPr lang="en-US" baseline="0" dirty="0" smtClean="0"/>
              <a:t> 2) 22.5 degrees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F7274-AEE2-4881-9D35-A56D62C13BD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9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F4C3C-0D45-4C4C-87A9-9A0405B57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0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253F7-C551-457D-9C4B-9C3FE991B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30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99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005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452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907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604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61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007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563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555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52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0691A-820A-418C-A645-B1F8D2F785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310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544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4369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29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11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144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828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58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470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274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7781-E40E-4762-8A59-07E77E7647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488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158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4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AC71D-BD40-4B84-BF76-B82E87D40D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3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AF375-2696-410D-973C-5E97ED596E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4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359D2-D7D6-46A8-A593-9DEEE5B043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8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40EE0-0B2E-4719-BF69-F0A581946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8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D819C-28B5-4F4C-ACE4-50F8A324CE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29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C1845-0393-426D-B433-733A8196C5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33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CE2E-A4BA-4E63-A86E-E1F601D41C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4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1998-A2E6-4F5A-9300-0D9A786206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47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9872-C367-4D13-BB72-C6B6CA1407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1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57B40-1650-4DB9-BCAB-D07371A6B1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1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277E-2AAD-4196-983E-98E4207AB5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5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18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8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75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61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82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60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B21FB-6F4D-4214-A0F2-267C6F2018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31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2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56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07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96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83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28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44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99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56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E2E2D-DF1E-43EF-A40B-B257E2EF67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19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04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20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12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7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40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94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76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569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588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2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8D6AD-8B0D-47EE-A53E-E36588D387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159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275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189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2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16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23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86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12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33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228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1614-7001-4BF9-92DB-2781746D1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19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53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49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36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90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21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408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1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340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782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7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64CA-3823-4BDA-AEEE-3514869CB9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615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504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565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488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27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777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72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07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50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53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23DB-CF82-468F-AEC0-C2C0E9268C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11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961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976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607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6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072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218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018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652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445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8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E3BC5-C600-46B2-AFB7-D3409D7A6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623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713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83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360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288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689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63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907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995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3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2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F72065-5533-46ED-9822-5879C813B1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1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3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0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B1BF6B-A13D-4A15-8573-4ECE7D8E4C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4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8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6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0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5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9084-0206-4D15-8758-615065ADB6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FB82-0A83-4BCD-B850-E64B60DEF9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96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8077200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862512"/>
            <a:ext cx="79295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28600" y="457200"/>
            <a:ext cx="1422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9966"/>
                </a:solidFill>
                <a:latin typeface="Arial Rounded MT Bold" pitchFamily="34" charset="0"/>
                <a:cs typeface="Times New Roman" pitchFamily="18" charset="0"/>
              </a:rPr>
              <a:t>Warm-Up</a:t>
            </a:r>
            <a:endParaRPr lang="en-US" sz="9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28600" y="5029200"/>
            <a:ext cx="142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9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66800" y="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7030A0"/>
                </a:solidFill>
                <a:latin typeface="Arial Rounded MT Bold" pitchFamily="34" charset="0"/>
              </a:rPr>
              <a:t>Homework should be on your desk PP. 117-118 (2-6, 8, 10)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241153"/>
            <a:ext cx="4038600" cy="2540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Investigation 2: Vertical Angles Conjecture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/>
              <a:t>What can you conclude about the measures of vertical angles?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b="1" dirty="0" smtClean="0"/>
              <a:t>Vertical Angles Conjecture: </a:t>
            </a:r>
            <a:r>
              <a:rPr lang="en-US" dirty="0"/>
              <a:t>If two angles are vertical angles, then </a:t>
            </a:r>
            <a:r>
              <a:rPr lang="en-US" dirty="0" smtClean="0"/>
              <a:t>______________________.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1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7" t="73005" r="7606" b="14230"/>
          <a:stretch/>
        </p:blipFill>
        <p:spPr bwMode="auto">
          <a:xfrm>
            <a:off x="381000" y="304800"/>
            <a:ext cx="859631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0" t="15811" r="12899" b="68660"/>
          <a:stretch/>
        </p:blipFill>
        <p:spPr bwMode="auto">
          <a:xfrm>
            <a:off x="5715000" y="2286000"/>
            <a:ext cx="311506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026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36525" y="39688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Example 2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36525" y="420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676400" y="1143000"/>
            <a:ext cx="449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1905000" y="609600"/>
            <a:ext cx="3962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733800" y="11430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09800" y="1143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641725" y="646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318125" y="798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46525" y="1179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336925" y="12557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36525" y="2173288"/>
            <a:ext cx="430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a. Are &lt;1 and &lt;2 a linear pair?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4937125" y="2097088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Yes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36525" y="2782888"/>
            <a:ext cx="430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b. Are &lt;4 and &lt;5 a linear pair?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013325" y="270668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No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12725" y="3316288"/>
            <a:ext cx="464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c. Are &lt;5 and &lt;3 vertical angles?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165725" y="331628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No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12725" y="3773488"/>
            <a:ext cx="465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d. Are &lt;1 and &lt;3 vertical angles?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181600" y="373380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5449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8" grpId="0" animBg="1"/>
      <p:bldP spid="5129" grpId="0" animBg="1"/>
      <p:bldP spid="5130" grpId="0"/>
      <p:bldP spid="5131" grpId="0"/>
      <p:bldP spid="5132" grpId="0"/>
      <p:bldP spid="5133" grpId="0"/>
      <p:bldP spid="5134" grpId="0"/>
      <p:bldP spid="5135" grpId="0"/>
      <p:bldP spid="5136" grpId="0"/>
      <p:bldP spid="5137" grpId="0"/>
      <p:bldP spid="5138" grpId="0"/>
      <p:bldP spid="5139" grpId="0"/>
      <p:bldP spid="5140" grpId="0"/>
      <p:bldP spid="5141" grpId="0"/>
      <p:bldP spid="51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914400" y="1371600"/>
            <a:ext cx="28194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295400" y="1295400"/>
            <a:ext cx="22098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212725" y="39688"/>
            <a:ext cx="187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Example #4: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36725" y="1941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193925" y="2322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727325" y="1941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270125" y="1484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403725" y="496888"/>
            <a:ext cx="326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If m&lt;6 = 72 then m&lt;7=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604125" y="496888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108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19600" y="914400"/>
            <a:ext cx="334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If m&lt;8 = 80 then m&lt;6 =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772400" y="914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80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479925" y="1258888"/>
            <a:ext cx="343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If m&lt;9 = 110 then m&lt;8=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848600" y="1219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70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479925" y="1639888"/>
            <a:ext cx="343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If m&lt;9 = 123 then m&lt;7=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7756525" y="1563688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123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479925" y="1944688"/>
            <a:ext cx="343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If m&lt;7 = 142 then m&lt;8=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7848600" y="19050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38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479925" y="2325688"/>
            <a:ext cx="318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If m&lt;6= 13 then m&lt;9=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696200" y="236220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167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556125" y="2782888"/>
            <a:ext cx="335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If m&lt;9= 170 then m&lt;6=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7985125" y="27828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556125" y="3163888"/>
            <a:ext cx="318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If m&lt;8= 26 then m&lt;7=</a:t>
            </a: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908925" y="3163888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0066"/>
                </a:solidFill>
              </a:rPr>
              <a:t>154</a:t>
            </a:r>
          </a:p>
        </p:txBody>
      </p:sp>
    </p:spTree>
    <p:extLst>
      <p:ext uri="{BB962C8B-B14F-4D97-AF65-F5344CB8AC3E}">
        <p14:creationId xmlns:p14="http://schemas.microsoft.com/office/powerpoint/2010/main" val="12333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/>
      <p:bldP spid="6163" grpId="0"/>
      <p:bldP spid="6164" grpId="0"/>
      <p:bldP spid="6165" grpId="0"/>
      <p:bldP spid="6166" grpId="0"/>
      <p:bldP spid="6167" grpId="0"/>
      <p:bldP spid="6168" grpId="0"/>
      <p:bldP spid="6169" grpId="0"/>
      <p:bldP spid="6170" grpId="0"/>
      <p:bldP spid="6171" grpId="0"/>
      <p:bldP spid="6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Practice. Use your conjectures!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for the missing angle measurements in each diagram.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45" y="2967037"/>
            <a:ext cx="7384509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Practice. Use your conjectures!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for the missing angle measurements in each diagram.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89" y="3089234"/>
            <a:ext cx="3276600" cy="2397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00400"/>
            <a:ext cx="3633788" cy="26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Practice. Use your conjectures!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Solve for the missing angle measurements in each diagram.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3048000"/>
            <a:ext cx="7410450" cy="22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 Class Practice	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You will have the next 10-12 min to finish both sides of the half sheet.</a:t>
            </a:r>
          </a:p>
          <a:p>
            <a:pPr lvl="1"/>
            <a:r>
              <a:rPr lang="en-US" sz="3200" dirty="0" smtClean="0"/>
              <a:t>Must turn in before you leave today (at the end of the 10 min)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141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</a:t>
            </a:r>
          </a:p>
          <a:p>
            <a:pPr lvl="1"/>
            <a:r>
              <a:rPr lang="en-US" dirty="0" smtClean="0"/>
              <a:t>PAGES 125-126</a:t>
            </a:r>
          </a:p>
          <a:p>
            <a:pPr lvl="2"/>
            <a:r>
              <a:rPr lang="en-US" dirty="0" smtClean="0"/>
              <a:t>#’s 6-11, 13, 15, 16</a:t>
            </a:r>
          </a:p>
        </p:txBody>
      </p:sp>
    </p:spTree>
    <p:extLst>
      <p:ext uri="{BB962C8B-B14F-4D97-AF65-F5344CB8AC3E}">
        <p14:creationId xmlns:p14="http://schemas.microsoft.com/office/powerpoint/2010/main" val="1382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66"/>
                </a:solidFill>
                <a:latin typeface="Comic Sans MS" pitchFamily="66" charset="0"/>
              </a:rPr>
              <a:t>Lesson 2.5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838200"/>
            <a:ext cx="6400800" cy="609600"/>
          </a:xfrm>
        </p:spPr>
        <p:txBody>
          <a:bodyPr/>
          <a:lstStyle/>
          <a:p>
            <a:pPr eaLnBrk="1" hangingPunct="1"/>
            <a:r>
              <a:rPr lang="en-US" smtClean="0"/>
              <a:t>Angle Relationships</a:t>
            </a:r>
          </a:p>
          <a:p>
            <a:pPr eaLnBrk="1" hangingPunct="1"/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5344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Learning Intentions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  <a:r>
              <a:rPr lang="en-US" sz="2800" i="1" dirty="0">
                <a:solidFill>
                  <a:srgbClr val="000000"/>
                </a:solidFill>
              </a:rPr>
              <a:t>Today I will: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</a:rPr>
              <a:t>Review vocabulary in order to make conjectures about angle relationships.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</a:rPr>
              <a:t>Define converse.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Success Criteria</a:t>
            </a:r>
            <a:r>
              <a:rPr lang="en-US" sz="2800" dirty="0">
                <a:solidFill>
                  <a:srgbClr val="000000"/>
                </a:solidFill>
              </a:rPr>
              <a:t>: </a:t>
            </a:r>
            <a:r>
              <a:rPr lang="en-US" sz="2800" i="1" dirty="0">
                <a:solidFill>
                  <a:srgbClr val="000000"/>
                </a:solidFill>
              </a:rPr>
              <a:t>I know I’m successful if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</a:rPr>
              <a:t>Identify linear and vertical angles.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800" dirty="0">
                <a:solidFill>
                  <a:srgbClr val="000000"/>
                </a:solidFill>
              </a:rPr>
              <a:t>Give an example of a converse for an “if-then” conjecture. </a:t>
            </a:r>
          </a:p>
        </p:txBody>
      </p:sp>
    </p:spTree>
    <p:extLst>
      <p:ext uri="{BB962C8B-B14F-4D97-AF65-F5344CB8AC3E}">
        <p14:creationId xmlns:p14="http://schemas.microsoft.com/office/powerpoint/2010/main" val="34183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CONVERSE OF AN If-Then Statement </a:t>
            </a:r>
            <a:r>
              <a:rPr lang="en-US" dirty="0">
                <a:solidFill>
                  <a:srgbClr val="000000"/>
                </a:solidFill>
              </a:rPr>
              <a:t>switches the “If” and “then” parts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914400" y="17526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If today is Tuesday, then tomorrow is Wednesday.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14400" y="25146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If tomorrow is Wednesday, then today is Tuesday.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914400" y="3581400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66"/>
                </a:solidFill>
              </a:rPr>
              <a:t>The Converse is true! Is this always the case?</a:t>
            </a:r>
          </a:p>
        </p:txBody>
      </p:sp>
    </p:spTree>
    <p:extLst>
      <p:ext uri="{BB962C8B-B14F-4D97-AF65-F5344CB8AC3E}">
        <p14:creationId xmlns:p14="http://schemas.microsoft.com/office/powerpoint/2010/main" val="3551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494233"/>
            <a:ext cx="9144000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39966"/>
              </a:solidFill>
              <a:latin typeface="Arial Rounded MT Bold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rPr>
              <a:t>For each conditional statement (1) write the converse, (2) decide if the conditional statement is true or false, and (3) decide if the converse is true or false. </a:t>
            </a:r>
            <a:endParaRPr lang="en-US" sz="2400" dirty="0">
              <a:solidFill>
                <a:srgbClr val="339966"/>
              </a:solidFill>
              <a:latin typeface="Arial Rounded MT Bold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If two angles are congruent, then they have the same measure.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If this month is July, then the next month is August.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If m&lt;A = 60, then &lt;A is acute.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 Rounded MT Bold" pitchFamily="34" charset="0"/>
                <a:cs typeface="Times New Roman" pitchFamily="18" charset="0"/>
              </a:rPr>
              <a:t>If a figure is a square, then it has four congruent sides.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 Rounded MT Bold" pitchFamily="34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If a quadrilateral is a rectangle, then it has two pairs of parallel sides.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2.5 Angle Relationships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8992" y="956872"/>
            <a:ext cx="8828808" cy="5443928"/>
          </a:xfrm>
        </p:spPr>
        <p:txBody>
          <a:bodyPr>
            <a:noAutofit/>
          </a:bodyPr>
          <a:lstStyle/>
          <a:p>
            <a:r>
              <a:rPr lang="en-US" dirty="0" smtClean="0"/>
              <a:t>Now that you have had experience with inductive/deductive reasoning, lets use it to start discovering geometric relationships. </a:t>
            </a:r>
          </a:p>
          <a:p>
            <a:r>
              <a:rPr lang="en-US" dirty="0" smtClean="0"/>
              <a:t>We will investigate two cases- linear pairs of angles and vertical angles</a:t>
            </a:r>
          </a:p>
          <a:p>
            <a:r>
              <a:rPr lang="en-US" dirty="0" smtClean="0"/>
              <a:t>We will use those conjectures to solve for different angle measures in diagrams. </a:t>
            </a:r>
          </a:p>
        </p:txBody>
      </p:sp>
    </p:spTree>
    <p:extLst>
      <p:ext uri="{BB962C8B-B14F-4D97-AF65-F5344CB8AC3E}">
        <p14:creationId xmlns:p14="http://schemas.microsoft.com/office/powerpoint/2010/main" val="27643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 1: Linear Pair Conjecture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en-US" dirty="0"/>
                  <a:t>Remember- what is a linear pair of angles- or what does a linear pair of angles look like?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Draw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dirty="0"/>
                  <a:t> and place point </a:t>
                </a:r>
                <a:r>
                  <a:rPr lang="en-US" i="1" dirty="0"/>
                  <a:t>R</a:t>
                </a:r>
                <a:r>
                  <a:rPr lang="en-US" dirty="0"/>
                  <a:t> between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  <a:r>
                  <a:rPr lang="en-US" i="1" dirty="0" smtClean="0"/>
                  <a:t>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en-US" dirty="0"/>
                  <a:t>Choose another point </a:t>
                </a:r>
                <a:r>
                  <a:rPr lang="en-US" i="1" dirty="0"/>
                  <a:t>S</a:t>
                </a:r>
                <a:r>
                  <a:rPr lang="en-US" dirty="0"/>
                  <a:t> not on the line, and draw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r>
                  <a:rPr lang="en-US" i="1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1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Investigation 1: Linear Pair Conjecture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/>
              <a:t>This is a linear pair of angles. Name the two angles that form the linear pair</a:t>
            </a:r>
            <a:r>
              <a:rPr lang="en-US" dirty="0" smtClean="0"/>
              <a:t>: ____________</a:t>
            </a:r>
          </a:p>
          <a:p>
            <a:pPr marL="0" lvl="0" indent="0">
              <a:buNone/>
            </a:pPr>
            <a:r>
              <a:rPr lang="en-US" dirty="0" smtClean="0"/>
              <a:t>4. </a:t>
            </a:r>
            <a:r>
              <a:rPr lang="en-US" dirty="0"/>
              <a:t>What is the sum of the measures of the linear pair of angles?			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Linear Pair Conjecture: </a:t>
            </a:r>
            <a:r>
              <a:rPr lang="en-US" dirty="0"/>
              <a:t>If two angles form a linear pair, </a:t>
            </a:r>
            <a:r>
              <a:rPr lang="en-US" dirty="0" smtClean="0"/>
              <a:t>then _________________________.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83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Investigation 2: Vertical Angles Conjecture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Remember- what are vertical angles- or what does a pair of vertical angles look like?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two intersecting lines. Label the angles as shown. Which angles are vertical angles?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457102"/>
            <a:ext cx="26193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Investigation 2: Vertical Angles Conjecture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2. Use your protractor to measure </a:t>
            </a:r>
            <a:r>
              <a:rPr lang="en-US" i="1" dirty="0" smtClean="0"/>
              <a:t>&lt; </a:t>
            </a:r>
            <a:r>
              <a:rPr lang="en-US" dirty="0" smtClean="0"/>
              <a:t>1. </a:t>
            </a:r>
          </a:p>
          <a:p>
            <a:pPr marL="0" lvl="0" indent="0">
              <a:buNone/>
            </a:pPr>
            <a:r>
              <a:rPr lang="en-US" dirty="0" smtClean="0"/>
              <a:t>3. Use the Linear Pair Conjecture </a:t>
            </a:r>
            <a:r>
              <a:rPr lang="en-US" dirty="0"/>
              <a:t>to solve for the measure of &lt; 4.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Use the Linear Pair Conjecture to solve for the measure of &lt; 3, and then &lt; 2. 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191000"/>
            <a:ext cx="4038600" cy="254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724</Words>
  <Application>Microsoft Office PowerPoint</Application>
  <PresentationFormat>On-screen Show (4:3)</PresentationFormat>
  <Paragraphs>105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5_Default Design</vt:lpstr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Lesson 2.5</vt:lpstr>
      <vt:lpstr>PowerPoint Presentation</vt:lpstr>
      <vt:lpstr>PowerPoint Presentation</vt:lpstr>
      <vt:lpstr>2.5 Angle Relationships </vt:lpstr>
      <vt:lpstr>Investigation 1: Linear Pair Conjecture</vt:lpstr>
      <vt:lpstr>Investigation 1: Linear Pair Conjecture</vt:lpstr>
      <vt:lpstr>Investigation 2: Vertical Angles Conjecture </vt:lpstr>
      <vt:lpstr>Investigation 2: Vertical Angles Conjecture </vt:lpstr>
      <vt:lpstr>Investigation 2: Vertical Angles Conjecture </vt:lpstr>
      <vt:lpstr>PowerPoint Presentation</vt:lpstr>
      <vt:lpstr>PowerPoint Presentation</vt:lpstr>
      <vt:lpstr>PowerPoint Presentation</vt:lpstr>
      <vt:lpstr>Practice. Use your conjectures! </vt:lpstr>
      <vt:lpstr>Practice. Use your conjectures! </vt:lpstr>
      <vt:lpstr>Practice. Use your conjectures! </vt:lpstr>
      <vt:lpstr>In Class Practice </vt:lpstr>
      <vt:lpstr>HOMEWORK</vt:lpstr>
    </vt:vector>
  </TitlesOfParts>
  <Company>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2015-09-16T14:30:47Z</dcterms:created>
  <dcterms:modified xsi:type="dcterms:W3CDTF">2015-09-16T17:31:41Z</dcterms:modified>
</cp:coreProperties>
</file>