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58" r:id="rId5"/>
    <p:sldId id="261" r:id="rId6"/>
    <p:sldId id="262" r:id="rId7"/>
    <p:sldId id="263" r:id="rId8"/>
    <p:sldId id="272" r:id="rId9"/>
    <p:sldId id="279" r:id="rId10"/>
    <p:sldId id="265" r:id="rId11"/>
    <p:sldId id="266" r:id="rId12"/>
    <p:sldId id="264" r:id="rId13"/>
    <p:sldId id="267" r:id="rId14"/>
    <p:sldId id="269" r:id="rId15"/>
    <p:sldId id="270" r:id="rId16"/>
    <p:sldId id="271" r:id="rId17"/>
    <p:sldId id="273" r:id="rId18"/>
    <p:sldId id="274" r:id="rId19"/>
    <p:sldId id="278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0E9D17-CB4B-406B-BD85-D4B33777D869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84366A-0E9A-4DB3-BD8C-A013613D91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NOW!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Define:</a:t>
            </a:r>
          </a:p>
          <a:p>
            <a:pPr lvl="1"/>
            <a:r>
              <a:rPr lang="en-US" dirty="0" smtClean="0"/>
              <a:t>KITE: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TRAPEZOID: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ISOSCELES TRAPEZOID: </a:t>
            </a:r>
          </a:p>
        </p:txBody>
      </p:sp>
    </p:spTree>
    <p:extLst>
      <p:ext uri="{BB962C8B-B14F-4D97-AF65-F5344CB8AC3E}">
        <p14:creationId xmlns:p14="http://schemas.microsoft.com/office/powerpoint/2010/main" val="1276920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Bases: </a:t>
            </a:r>
            <a:r>
              <a:rPr lang="en-US" dirty="0" smtClean="0"/>
              <a:t>the parallel sides are called bases.</a:t>
            </a:r>
          </a:p>
          <a:p>
            <a:r>
              <a:rPr lang="en-US" b="1" dirty="0" smtClean="0"/>
              <a:t>Base Angles: </a:t>
            </a:r>
            <a:r>
              <a:rPr lang="en-US" dirty="0" smtClean="0"/>
              <a:t>the two pairs of angles that share a base as a common side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#2 PROPERTIES OF TRAPEZOIDS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590800" y="3200400"/>
            <a:ext cx="37338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these trapezoids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the bases and base angles in the two trapezoids below.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200400"/>
            <a:ext cx="2286000" cy="13716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50497" y="3221978"/>
            <a:ext cx="1831925" cy="209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#2 PROPERTIES OF TRAPEZOIDS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Trace the isosceles trapezoids onto a piece of tracing paper.</a:t>
            </a:r>
          </a:p>
          <a:p>
            <a:r>
              <a:rPr lang="en-US" dirty="0" smtClean="0"/>
              <a:t>Fold your tracing paper to compare the pairs of base angles. What do you notice? </a:t>
            </a:r>
            <a:endParaRPr lang="en-US" dirty="0" smtClean="0"/>
          </a:p>
          <a:p>
            <a:r>
              <a:rPr lang="en-US" dirty="0" smtClean="0"/>
              <a:t>Complete conjecture #5:</a:t>
            </a:r>
          </a:p>
          <a:p>
            <a:pPr marL="114300" indent="0">
              <a:buNone/>
            </a:pPr>
            <a:r>
              <a:rPr lang="en-US" b="1" dirty="0"/>
              <a:t>5</a:t>
            </a:r>
            <a:r>
              <a:rPr lang="en-US" b="1" dirty="0"/>
              <a:t>. Isosceles Trapezoid Conjecture: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The base angles of an isosceles trapezoid are </a:t>
            </a:r>
          </a:p>
          <a:p>
            <a:pPr marL="114300" indent="0">
              <a:buNone/>
            </a:pPr>
            <a:r>
              <a:rPr lang="en-US" dirty="0"/>
              <a:t>    __________________. </a:t>
            </a:r>
          </a:p>
          <a:p>
            <a:pPr marL="114300" indent="0">
              <a:buNone/>
            </a:pPr>
            <a:r>
              <a:rPr lang="en-US" b="1" dirty="0" smtClean="0"/>
              <a:t>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86867" y="3904933"/>
            <a:ext cx="2819400" cy="171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25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6</a:t>
            </a:r>
            <a:r>
              <a:rPr lang="en-US" b="1" dirty="0" smtClean="0"/>
              <a:t>. </a:t>
            </a:r>
            <a:r>
              <a:rPr lang="en-US" b="1" dirty="0"/>
              <a:t>Trapezoid Consecutive Angles Conjecture: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The consecutive angles between the bases of a  </a:t>
            </a:r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 smtClean="0"/>
              <a:t>trapezoid </a:t>
            </a:r>
            <a:r>
              <a:rPr lang="en-US" dirty="0"/>
              <a:t>are _____________________.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30144" y="3823056"/>
            <a:ext cx="3378911" cy="2286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INVESTIGATION #2 PROPERTIES OF TRAPEZOIDS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5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both diagonals in the trapezoid. Compare their lengths. What do you notice? Complete conjecture #7:</a:t>
            </a:r>
          </a:p>
          <a:p>
            <a:pPr marL="114300" indent="0">
              <a:buNone/>
            </a:pPr>
            <a:r>
              <a:rPr lang="en-US" b="1" dirty="0"/>
              <a:t>7</a:t>
            </a:r>
            <a:r>
              <a:rPr lang="en-US" b="1" dirty="0" smtClean="0"/>
              <a:t>. </a:t>
            </a:r>
            <a:r>
              <a:rPr lang="en-US" b="1" dirty="0"/>
              <a:t>Isosceles Trapezoid Diagonals Conjecture: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    </a:t>
            </a:r>
            <a:r>
              <a:rPr lang="en-US" dirty="0"/>
              <a:t>The diagonals of an isosceles trapezoid are ________________.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764" y="4495800"/>
            <a:ext cx="2819400" cy="17151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INVESTIGATION #2 PROPERTIES OF TRAPEZOIDS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352800" y="4648200"/>
            <a:ext cx="2362200" cy="990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5029200"/>
            <a:ext cx="2362200" cy="990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199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it all up- because it’s a 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KITES:</a:t>
            </a:r>
          </a:p>
          <a:p>
            <a:pPr lvl="1"/>
            <a:r>
              <a:rPr lang="en-US" dirty="0" smtClean="0"/>
              <a:t>Two consecutive congruent sides</a:t>
            </a:r>
          </a:p>
          <a:p>
            <a:pPr lvl="1"/>
            <a:r>
              <a:rPr lang="en-US" dirty="0" err="1" smtClean="0"/>
              <a:t>Nonvertex</a:t>
            </a:r>
            <a:r>
              <a:rPr lang="en-US" dirty="0" smtClean="0"/>
              <a:t> angles are congruent</a:t>
            </a:r>
          </a:p>
          <a:p>
            <a:pPr lvl="1"/>
            <a:r>
              <a:rPr lang="en-US" dirty="0" smtClean="0"/>
              <a:t>The diagonals are perpendicular.</a:t>
            </a:r>
          </a:p>
          <a:p>
            <a:pPr lvl="1"/>
            <a:r>
              <a:rPr lang="en-US" dirty="0" smtClean="0"/>
              <a:t>The diagonal connecting the </a:t>
            </a:r>
            <a:r>
              <a:rPr lang="en-US" dirty="0" err="1" smtClean="0"/>
              <a:t>nonvertex</a:t>
            </a:r>
            <a:r>
              <a:rPr lang="en-US" dirty="0" smtClean="0"/>
              <a:t> angles is bisected by the other diagonal. </a:t>
            </a:r>
          </a:p>
          <a:p>
            <a:pPr lvl="1"/>
            <a:r>
              <a:rPr lang="en-US" dirty="0" smtClean="0"/>
              <a:t>The vertex angles are bisected by their diagonal. </a:t>
            </a:r>
          </a:p>
          <a:p>
            <a:r>
              <a:rPr lang="en-US" b="1" dirty="0" smtClean="0"/>
              <a:t>TRAPEZOIDS:</a:t>
            </a:r>
          </a:p>
          <a:p>
            <a:pPr lvl="1"/>
            <a:r>
              <a:rPr lang="en-US" dirty="0" smtClean="0"/>
              <a:t>Consecutive angles are supplementary</a:t>
            </a:r>
          </a:p>
          <a:p>
            <a:pPr lvl="1"/>
            <a:r>
              <a:rPr lang="en-US" dirty="0" smtClean="0"/>
              <a:t>Base angles are congruent</a:t>
            </a:r>
          </a:p>
          <a:p>
            <a:pPr lvl="1"/>
            <a:r>
              <a:rPr lang="en-US" dirty="0" smtClean="0"/>
              <a:t>Diagonals are congruent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0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practice!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do these first two together…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67000"/>
            <a:ext cx="3276600" cy="28956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457" y="2971800"/>
            <a:ext cx="4114800" cy="189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04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 sheet</a:t>
            </a:r>
          </a:p>
          <a:p>
            <a:r>
              <a:rPr lang="en-US" dirty="0" smtClean="0"/>
              <a:t>1-5</a:t>
            </a:r>
          </a:p>
          <a:p>
            <a:r>
              <a:rPr lang="en-US" dirty="0" smtClean="0"/>
              <a:t>Only answer A,B,C, D…</a:t>
            </a:r>
          </a:p>
          <a:p>
            <a:r>
              <a:rPr lang="en-US" dirty="0" smtClean="0"/>
              <a:t>You know the drill!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7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Solve </a:t>
            </a:r>
            <a:r>
              <a:rPr lang="en-US" dirty="0" smtClean="0"/>
              <a:t>for &lt;x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0" indent="-457200">
                  <a:buFont typeface="+mj-lt"/>
                  <a:buAutoNum type="alphaUcPeriod"/>
                </a:pPr>
                <a:r>
                  <a:rPr lang="en-US" b="1" dirty="0" smtClean="0"/>
                  <a:t>49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 smtClean="0">
                  <a:ea typeface="Cambria Math"/>
                </a:endParaRPr>
              </a:p>
              <a:p>
                <a:pPr marL="571500" indent="-457200">
                  <a:buFont typeface="+mj-lt"/>
                  <a:buAutoNum type="alphaUcPeriod"/>
                </a:pPr>
                <a:r>
                  <a:rPr lang="en-US" b="1" dirty="0" smtClean="0"/>
                  <a:t>73</a:t>
                </a:r>
                <a:r>
                  <a:rPr lang="en-US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 smtClean="0"/>
              </a:p>
              <a:p>
                <a:pPr marL="571500" indent="-457200">
                  <a:buFont typeface="+mj-lt"/>
                  <a:buAutoNum type="alphaUcPeriod"/>
                </a:pPr>
                <a:r>
                  <a:rPr lang="en-US" b="1" dirty="0" smtClean="0"/>
                  <a:t>107</a:t>
                </a:r>
                <a:r>
                  <a:rPr lang="en-US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 smtClean="0"/>
              </a:p>
              <a:p>
                <a:pPr marL="571500" indent="-457200">
                  <a:buFont typeface="+mj-lt"/>
                  <a:buAutoNum type="alphaUcPeriod"/>
                </a:pPr>
                <a:r>
                  <a:rPr lang="en-US" b="1" dirty="0" smtClean="0"/>
                  <a:t>58</a:t>
                </a:r>
                <a:r>
                  <a:rPr lang="en-US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51094" y="1718085"/>
            <a:ext cx="2593322" cy="399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13883" y="264609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66283" y="3495964"/>
                <a:ext cx="7539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107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283" y="3495964"/>
                <a:ext cx="753918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60165" y="2667000"/>
                <a:ext cx="7539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49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165" y="2667000"/>
                <a:ext cx="753918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374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smtClean="0"/>
              <a:t>Solve for the perimeter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36765" y="2654435"/>
            <a:ext cx="2306904" cy="3551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76600" y="406072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25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406072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/>
              <a:t>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34</a:t>
            </a:r>
          </a:p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59</a:t>
            </a:r>
          </a:p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68</a:t>
            </a:r>
          </a:p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43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338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NOW!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Define:</a:t>
            </a:r>
          </a:p>
          <a:p>
            <a:pPr lvl="1"/>
            <a:r>
              <a:rPr lang="en-US" b="1" dirty="0" smtClean="0"/>
              <a:t>KITE</a:t>
            </a:r>
            <a:r>
              <a:rPr lang="en-US" dirty="0" smtClean="0"/>
              <a:t>: quadrilateral with two pairs of congruent consecutive sides.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TRAPEZOID</a:t>
            </a:r>
            <a:r>
              <a:rPr lang="en-US" dirty="0" smtClean="0"/>
              <a:t>: quadrilateral with one pair of parallel sides. 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ISOSCELES TRAPEZOID</a:t>
            </a:r>
            <a:r>
              <a:rPr lang="en-US" dirty="0" smtClean="0"/>
              <a:t>: trapezoid where the two </a:t>
            </a:r>
            <a:r>
              <a:rPr lang="en-US" dirty="0" err="1" smtClean="0"/>
              <a:t>NONparallel</a:t>
            </a:r>
            <a:r>
              <a:rPr lang="en-US" dirty="0" smtClean="0"/>
              <a:t> sides are congruent. </a:t>
            </a:r>
          </a:p>
        </p:txBody>
      </p:sp>
    </p:spTree>
    <p:extLst>
      <p:ext uri="{BB962C8B-B14F-4D97-AF65-F5344CB8AC3E}">
        <p14:creationId xmlns:p14="http://schemas.microsoft.com/office/powerpoint/2010/main" val="249507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Solve for </a:t>
            </a:r>
            <a:r>
              <a:rPr lang="en-US" dirty="0" smtClean="0"/>
              <a:t>&lt;</a:t>
            </a:r>
            <a:r>
              <a:rPr lang="en-US" dirty="0" smtClean="0"/>
              <a:t>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71500" indent="-457200">
                  <a:buFont typeface="+mj-lt"/>
                  <a:buAutoNum type="alphaUcPeriod"/>
                </a:pPr>
                <a:r>
                  <a:rPr lang="en-US" b="1" dirty="0" smtClean="0"/>
                  <a:t>75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 smtClean="0"/>
              </a:p>
              <a:p>
                <a:pPr marL="571500" indent="-457200">
                  <a:buFont typeface="+mj-lt"/>
                  <a:buAutoNum type="alphaUcPeriod"/>
                </a:pPr>
                <a:r>
                  <a:rPr lang="en-US" b="1" dirty="0" smtClean="0"/>
                  <a:t>105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 smtClean="0"/>
              </a:p>
              <a:p>
                <a:pPr marL="571500" indent="-457200">
                  <a:buFont typeface="+mj-lt"/>
                  <a:buAutoNum type="alphaUcPeriod"/>
                </a:pPr>
                <a:r>
                  <a:rPr lang="en-US" b="1" dirty="0" smtClean="0"/>
                  <a:t>115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 smtClean="0"/>
              </a:p>
              <a:p>
                <a:pPr marL="571500" indent="-457200">
                  <a:buFont typeface="+mj-lt"/>
                  <a:buAutoNum type="alphaUcPeriod"/>
                </a:pPr>
                <a:r>
                  <a:rPr lang="en-US" b="1" dirty="0" smtClean="0"/>
                  <a:t>95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rapezoid 3"/>
          <p:cNvSpPr/>
          <p:nvPr/>
        </p:nvSpPr>
        <p:spPr>
          <a:xfrm>
            <a:off x="4724400" y="2971800"/>
            <a:ext cx="2819400" cy="1295400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13883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34200" y="39624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75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962400"/>
                <a:ext cx="685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74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Solve for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64</a:t>
            </a:r>
          </a:p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56</a:t>
            </a:r>
          </a:p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168</a:t>
            </a:r>
          </a:p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186</a:t>
            </a:r>
            <a:endParaRPr lang="en-US" b="1" dirty="0"/>
          </a:p>
        </p:txBody>
      </p:sp>
      <p:sp>
        <p:nvSpPr>
          <p:cNvPr id="4" name="Trapezoid 3"/>
          <p:cNvSpPr/>
          <p:nvPr/>
        </p:nvSpPr>
        <p:spPr>
          <a:xfrm rot="10800000">
            <a:off x="4724400" y="2971800"/>
            <a:ext cx="2819400" cy="1295400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24398" y="2907268"/>
            <a:ext cx="91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y-12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3897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2y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4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Solve for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perimeter=130</a:t>
            </a:r>
          </a:p>
          <a:p>
            <a:endParaRPr lang="en-US" dirty="0"/>
          </a:p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13</a:t>
            </a:r>
          </a:p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15</a:t>
            </a:r>
          </a:p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10</a:t>
            </a:r>
          </a:p>
          <a:p>
            <a:pPr marL="571500" indent="-457200">
              <a:buFont typeface="+mj-lt"/>
              <a:buAutoNum type="alphaUcPeriod"/>
            </a:pPr>
            <a:r>
              <a:rPr lang="en-US" b="1" dirty="0" smtClean="0"/>
              <a:t>12</a:t>
            </a:r>
            <a:endParaRPr lang="en-US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22765" y="1359035"/>
            <a:ext cx="2306904" cy="3551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91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4x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x+5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182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5.3 Kite and Trapezoid Properties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Learning Intentions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Discover properties of trapezoids and kites</a:t>
            </a:r>
          </a:p>
          <a:p>
            <a:r>
              <a:rPr lang="en-US" dirty="0" smtClean="0"/>
              <a:t>SWBAT use properties of trapezoids and kites to solve for missing angles in practice problems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80% or higher on 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2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lets look at kites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a kite is constructed from two different isosceles triangles with the same base. </a:t>
            </a:r>
          </a:p>
          <a:p>
            <a:r>
              <a:rPr lang="en-US" b="1" dirty="0" smtClean="0"/>
              <a:t>Vertex Angles:</a:t>
            </a:r>
            <a:r>
              <a:rPr lang="en-US" dirty="0" smtClean="0"/>
              <a:t> the two angles between each pair of congruent sides. </a:t>
            </a:r>
          </a:p>
          <a:p>
            <a:r>
              <a:rPr lang="en-US" b="1" dirty="0" err="1" smtClean="0"/>
              <a:t>Nonvertex</a:t>
            </a:r>
            <a:r>
              <a:rPr lang="en-US" b="1" dirty="0" smtClean="0"/>
              <a:t> Angles: </a:t>
            </a:r>
            <a:r>
              <a:rPr lang="en-US" dirty="0" smtClean="0"/>
              <a:t>the two angles NOT between the pair of congruent sides. </a:t>
            </a:r>
            <a:endParaRPr lang="en-US" b="1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4419600" y="3810000"/>
            <a:ext cx="43434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7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65472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 #1 Properties of Kites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Trace the kite in the box above onto a piece of tracing paper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Compare the measures of the pairs of angles </a:t>
            </a:r>
            <a:r>
              <a:rPr lang="en-US" dirty="0" smtClean="0"/>
              <a:t>by </a:t>
            </a:r>
            <a:r>
              <a:rPr lang="en-US" dirty="0"/>
              <a:t>folding one angle onto the opposite angle.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angles are congruent? </a:t>
            </a:r>
            <a:r>
              <a:rPr lang="en-US" dirty="0" smtClean="0"/>
              <a:t>Complete </a:t>
            </a:r>
            <a:r>
              <a:rPr lang="en-US" dirty="0" smtClean="0"/>
              <a:t>conjecture #1:</a:t>
            </a:r>
          </a:p>
          <a:p>
            <a:pPr marL="114300" indent="0">
              <a:buNone/>
            </a:pPr>
            <a:r>
              <a:rPr lang="en-US" b="1" dirty="0"/>
              <a:t>1. Kite Angles Conjecture:</a:t>
            </a: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 </a:t>
            </a:r>
            <a:r>
              <a:rPr lang="en-US" dirty="0"/>
              <a:t>The ______________ angles of a kite </a:t>
            </a:r>
            <a:r>
              <a:rPr lang="en-US" dirty="0" smtClean="0"/>
              <a:t>are congruent.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4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067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Step TWO: </a:t>
            </a:r>
            <a:r>
              <a:rPr lang="en-US" dirty="0"/>
              <a:t>Step 2: Draw the diagonals. How are they related? Complete conjecture #2.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are the diagonals related? Complete conjecture #2.</a:t>
            </a:r>
          </a:p>
          <a:p>
            <a:pPr marL="114300" indent="0">
              <a:buNone/>
            </a:pPr>
            <a:r>
              <a:rPr lang="en-US" b="1" dirty="0"/>
              <a:t>2. Kite Diagonals Conjecture: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    </a:t>
            </a:r>
            <a:r>
              <a:rPr lang="en-US" dirty="0"/>
              <a:t>The diagonals of a kite are _______________. 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408372"/>
            <a:ext cx="8534400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Investigation #1 Properties of Kites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06211" y="2280189"/>
            <a:ext cx="1999322" cy="307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2792248" y="3066120"/>
            <a:ext cx="274320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21048" y="3066120"/>
            <a:ext cx="45720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85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8372"/>
            <a:ext cx="8686800" cy="1039427"/>
          </a:xfrm>
        </p:spPr>
        <p:txBody>
          <a:bodyPr>
            <a:normAutofit fontScale="90000"/>
          </a:bodyPr>
          <a:lstStyle/>
          <a:p>
            <a:r>
              <a:rPr lang="en-US" dirty="0"/>
              <a:t>Investigation #1 Properties of Kites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3: Compare the lengths of the segments on both diagonals. Does either diagonal bisect the other? </a:t>
            </a:r>
            <a:r>
              <a:rPr lang="en-US" dirty="0" smtClean="0"/>
              <a:t>          </a:t>
            </a:r>
            <a:endParaRPr lang="en-US" dirty="0"/>
          </a:p>
          <a:p>
            <a:r>
              <a:rPr lang="en-US" dirty="0" smtClean="0"/>
              <a:t>Complete </a:t>
            </a:r>
            <a:r>
              <a:rPr lang="en-US" dirty="0" smtClean="0"/>
              <a:t>conjecture #</a:t>
            </a:r>
            <a:r>
              <a:rPr lang="en-US" dirty="0" smtClean="0"/>
              <a:t>3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3. Kite Diagonal Bisector </a:t>
            </a:r>
            <a:endParaRPr lang="en-US" b="1" dirty="0" smtClean="0"/>
          </a:p>
          <a:p>
            <a:pPr marL="11430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Conjecture</a:t>
            </a:r>
            <a:r>
              <a:rPr lang="en-US" b="1" dirty="0"/>
              <a:t>: 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The diagonal connecting the vertex angles of a </a:t>
            </a:r>
            <a:r>
              <a:rPr lang="en-US" dirty="0" smtClean="0"/>
              <a:t>	kite </a:t>
            </a:r>
            <a:r>
              <a:rPr lang="en-US" dirty="0"/>
              <a:t>is the _______________________ of the other </a:t>
            </a:r>
            <a:r>
              <a:rPr lang="en-US" dirty="0" smtClean="0"/>
              <a:t>	diagonal</a:t>
            </a:r>
            <a:r>
              <a:rPr lang="en-US" dirty="0"/>
              <a:t>.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41931" y="1932141"/>
            <a:ext cx="1999322" cy="307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827968" y="2718072"/>
            <a:ext cx="2743200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56768" y="2718072"/>
            <a:ext cx="45720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906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FOUR: Fold </a:t>
            </a:r>
            <a:r>
              <a:rPr lang="en-US" dirty="0" smtClean="0"/>
              <a:t>along both diagonals so that you can compare the measure of the angles. Does any diagonal bisect the angles? Complete conjecture #4: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4. Kite Angle Bisector Conjecture: </a:t>
            </a:r>
            <a:endParaRPr lang="en-US" dirty="0"/>
          </a:p>
          <a:p>
            <a:pPr marL="114300" indent="0">
              <a:buNone/>
            </a:pPr>
            <a:r>
              <a:rPr lang="en-US" b="1" dirty="0"/>
              <a:t>    </a:t>
            </a:r>
            <a:r>
              <a:rPr lang="en-US" dirty="0"/>
              <a:t>The _____________ angles of a kite are </a:t>
            </a:r>
            <a:r>
              <a:rPr lang="en-US" dirty="0" smtClean="0"/>
              <a:t>bisected by </a:t>
            </a:r>
            <a:r>
              <a:rPr lang="en-US" dirty="0"/>
              <a:t>a diagonal. 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408372"/>
            <a:ext cx="8686800" cy="1039427"/>
          </a:xfrm>
        </p:spPr>
        <p:txBody>
          <a:bodyPr>
            <a:normAutofit fontScale="90000"/>
          </a:bodyPr>
          <a:lstStyle/>
          <a:p>
            <a:r>
              <a:rPr lang="en-US" dirty="0"/>
              <a:t>Investigation #1 Properties of Kites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95600"/>
            <a:ext cx="4332102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12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the following kite with all the information we know!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124200"/>
            <a:ext cx="6613209" cy="187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84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84</TotalTime>
  <Words>699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Book Antiqua</vt:lpstr>
      <vt:lpstr>Cambria Math</vt:lpstr>
      <vt:lpstr>Century Gothic</vt:lpstr>
      <vt:lpstr>Apothecary</vt:lpstr>
      <vt:lpstr>DO NOW! </vt:lpstr>
      <vt:lpstr>DO NOW! </vt:lpstr>
      <vt:lpstr>5.3 Kite and Trapezoid Properties</vt:lpstr>
      <vt:lpstr>First lets look at kites</vt:lpstr>
      <vt:lpstr>Investigation #1 Properties of Kites</vt:lpstr>
      <vt:lpstr>Investigation #1 Properties of Kites</vt:lpstr>
      <vt:lpstr>Investigation #1 Properties of Kites</vt:lpstr>
      <vt:lpstr>Investigation #1 Properties of Kites</vt:lpstr>
      <vt:lpstr>In summary…</vt:lpstr>
      <vt:lpstr>INVESTIGATION #2 PROPERTIES OF TRAPEZOIDS</vt:lpstr>
      <vt:lpstr>Label these trapezoids</vt:lpstr>
      <vt:lpstr>INVESTIGATION #2 PROPERTIES OF TRAPEZOIDS</vt:lpstr>
      <vt:lpstr>PowerPoint Presentation</vt:lpstr>
      <vt:lpstr>PowerPoint Presentation</vt:lpstr>
      <vt:lpstr>Sum it all up- because it’s a lot</vt:lpstr>
      <vt:lpstr>Now practice! </vt:lpstr>
      <vt:lpstr>Exit Ticket</vt:lpstr>
      <vt:lpstr>1. Solve for &lt;x</vt:lpstr>
      <vt:lpstr>2. Solve for the perimeter</vt:lpstr>
      <vt:lpstr>3. Solve for &lt;x</vt:lpstr>
      <vt:lpstr>4. Solve for y</vt:lpstr>
      <vt:lpstr>5. Solve for x</vt:lpstr>
    </vt:vector>
  </TitlesOfParts>
  <Company>MPS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NOW!</dc:title>
  <dc:creator>Windows User</dc:creator>
  <cp:lastModifiedBy>Ashley Grayson</cp:lastModifiedBy>
  <cp:revision>9</cp:revision>
  <dcterms:created xsi:type="dcterms:W3CDTF">2014-01-16T13:07:41Z</dcterms:created>
  <dcterms:modified xsi:type="dcterms:W3CDTF">2015-01-15T04:32:20Z</dcterms:modified>
</cp:coreProperties>
</file>