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4"/>
  </p:notesMasterIdLst>
  <p:sldIdLst>
    <p:sldId id="263" r:id="rId3"/>
    <p:sldId id="274" r:id="rId4"/>
    <p:sldId id="256" r:id="rId5"/>
    <p:sldId id="276" r:id="rId6"/>
    <p:sldId id="264" r:id="rId7"/>
    <p:sldId id="275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8" r:id="rId18"/>
    <p:sldId id="257" r:id="rId19"/>
    <p:sldId id="259" r:id="rId20"/>
    <p:sldId id="260" r:id="rId21"/>
    <p:sldId id="261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8EC97-14F6-47C4-B7C4-2780E94CE6A5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45902-8E19-4EAA-9490-6B5D71871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5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C3F599-121A-464E-A1E7-E4DA824C0685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Hand out investigation Exterior Angles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54C9E-37F0-46D2-8585-A87D1D37D1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57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75E45-D794-4420-A272-34475481BF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79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685FF-9400-4A1B-9D76-3E619FCFC7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51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D9808-D31E-4B60-B560-D8CB6ADE14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93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0C810-0115-4A43-8FD4-705BED0892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66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3D09F-977A-4D5B-A442-1370E9CEFA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14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10728-1B51-4E27-89FC-C0487FB437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78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64662-16A2-4897-9C04-0070C52C0E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8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D5CE2-6C69-4386-BB04-C1979B0CEC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3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F1E06-F0AA-4439-9E6B-9F1658207A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73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21A3E-61E2-48FF-B6FB-6FEAA9B042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353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3BBA67-7D29-4FFD-A8D0-485D29271C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6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499779-81B5-4ABE-9F3D-25E0DD02263B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6102B5-F7B5-4E48-9EC8-E3B4D764FC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0905A5-0E29-4268-81CF-5BE63EFB0E5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1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Now!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229600" cy="4876800"/>
              </a:xfrm>
            </p:spPr>
            <p:txBody>
              <a:bodyPr/>
              <a:lstStyle/>
              <a:p>
                <a:r>
                  <a:rPr lang="en-US" dirty="0"/>
                  <a:t>1. Calculate the sum of the interior angles in each of the following polygons using the formula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180° (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−2)</m:t>
                    </m:r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A. 			     B.			  C. 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229600" cy="4876800"/>
              </a:xfrm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eptagon 7"/>
          <p:cNvSpPr/>
          <p:nvPr/>
        </p:nvSpPr>
        <p:spPr>
          <a:xfrm>
            <a:off x="685800" y="2963285"/>
            <a:ext cx="1600200" cy="1460933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Flowchart: Decision 8"/>
          <p:cNvSpPr/>
          <p:nvPr/>
        </p:nvSpPr>
        <p:spPr>
          <a:xfrm>
            <a:off x="3276600" y="3138558"/>
            <a:ext cx="2209800" cy="1297205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Dodecagon 9"/>
          <p:cNvSpPr/>
          <p:nvPr/>
        </p:nvSpPr>
        <p:spPr>
          <a:xfrm>
            <a:off x="6324600" y="2924174"/>
            <a:ext cx="1757362" cy="1800225"/>
          </a:xfrm>
          <a:prstGeom prst="dodec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Investigation: Exterior Angle Sum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3: Calculate the measure of each exterior angle by using the linear pair conjecture. </a:t>
                </a:r>
              </a:p>
              <a:p>
                <a:endParaRPr lang="en-US" dirty="0"/>
              </a:p>
              <a:p>
                <a:r>
                  <a:rPr lang="en-US" dirty="0" smtClean="0"/>
                  <a:t>EXAMPLE: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180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°−60°=120°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180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°−6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180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55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°=1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>
                  <a:ea typeface="Cambria Math"/>
                </a:endParaRPr>
              </a:p>
              <a:p>
                <a:endParaRPr lang="en-US" dirty="0">
                  <a:ea typeface="Cambria Math"/>
                </a:endParaRPr>
              </a:p>
              <a:p>
                <a:endParaRPr lang="en-US" b="0" dirty="0" smtClean="0">
                  <a:ea typeface="Cambria Math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4648200" y="3075709"/>
            <a:ext cx="3429000" cy="2590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00600" y="5297177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65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297177"/>
                <a:ext cx="762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72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15200" y="5324886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</a:t>
                </a:r>
                <a:r>
                  <a:rPr lang="en-US" dirty="0" smtClean="0"/>
                  <a:t>5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5324886"/>
                <a:ext cx="762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40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2819400" y="5666509"/>
            <a:ext cx="2819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648200" y="2362200"/>
            <a:ext cx="2209800" cy="33043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362700" y="3075709"/>
            <a:ext cx="2400300" cy="362989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0" y="33528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60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52800"/>
                <a:ext cx="7620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64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12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Investigation: Exterior Angle Sum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/>
              <a:lstStyle/>
              <a:p>
                <a:r>
                  <a:rPr lang="en-US" dirty="0" smtClean="0"/>
                  <a:t>Step 3: Calculate the sum of the exterior angles and complete the conjecture. 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115°+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120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°+125°=360°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endParaRPr lang="en-US" dirty="0">
                  <a:ea typeface="Cambria Math"/>
                </a:endParaRPr>
              </a:p>
              <a:p>
                <a:pPr marL="0" indent="0">
                  <a:buNone/>
                </a:pPr>
                <a:endParaRPr lang="en-US" dirty="0">
                  <a:ea typeface="Cambria Math"/>
                </a:endParaRPr>
              </a:p>
              <a:p>
                <a:endParaRPr lang="en-US" b="0" dirty="0" smtClean="0">
                  <a:ea typeface="Cambria Math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Isosceles Triangle 12"/>
          <p:cNvSpPr/>
          <p:nvPr/>
        </p:nvSpPr>
        <p:spPr>
          <a:xfrm>
            <a:off x="4648200" y="3075709"/>
            <a:ext cx="3429000" cy="2590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00600" y="5297177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65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297177"/>
                <a:ext cx="762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72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15200" y="5324886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</a:t>
                </a:r>
                <a:r>
                  <a:rPr lang="en-US" dirty="0" smtClean="0"/>
                  <a:t>5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5324886"/>
                <a:ext cx="762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40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H="1">
            <a:off x="2819400" y="5666509"/>
            <a:ext cx="2819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648200" y="2362200"/>
            <a:ext cx="2209800" cy="33043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62700" y="3075709"/>
            <a:ext cx="2400300" cy="362989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96000" y="33528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60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52800"/>
                <a:ext cx="7620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64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22436" y="5324886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115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436" y="5324886"/>
                <a:ext cx="76200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720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365009" y="2891043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120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009" y="2891043"/>
                <a:ext cx="762000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64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562850" y="5666509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  <a:r>
                  <a:rPr lang="en-US" dirty="0" smtClean="0"/>
                  <a:t>25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850" y="5666509"/>
                <a:ext cx="76200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720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6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Investigation: Exterior Angle Sum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Triangle Rows: </a:t>
            </a:r>
            <a:r>
              <a:rPr lang="en-US" dirty="0" smtClean="0"/>
              <a:t>what did you get as your sum?</a:t>
            </a:r>
          </a:p>
          <a:p>
            <a:r>
              <a:rPr lang="en-US" b="1" dirty="0" smtClean="0"/>
              <a:t>Quadrilateral Rows: </a:t>
            </a:r>
            <a:r>
              <a:rPr lang="en-US" dirty="0" smtClean="0"/>
              <a:t> what did you get as your sum?</a:t>
            </a:r>
          </a:p>
          <a:p>
            <a:r>
              <a:rPr lang="en-US" b="1" dirty="0" smtClean="0"/>
              <a:t>Pentagon Rows: </a:t>
            </a:r>
            <a:r>
              <a:rPr lang="en-US" dirty="0" smtClean="0"/>
              <a:t>what did you get as your sum?</a:t>
            </a:r>
          </a:p>
          <a:p>
            <a:endParaRPr lang="en-US" b="1" dirty="0" smtClean="0"/>
          </a:p>
          <a:p>
            <a:r>
              <a:rPr lang="en-US" b="1" dirty="0" smtClean="0"/>
              <a:t>Exterior </a:t>
            </a:r>
            <a:r>
              <a:rPr lang="en-US" b="1" dirty="0"/>
              <a:t>Angle Sum Conjecture: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any polygon, the sum of the measures of the exterior angles is 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6: The following is an equiangular octagon. Calculate the measure of each interior angle </a:t>
            </a:r>
            <a:r>
              <a:rPr lang="en-US" dirty="0" smtClean="0"/>
              <a:t>THEN each </a:t>
            </a:r>
            <a:r>
              <a:rPr lang="en-US" dirty="0"/>
              <a:t>exterior angle. </a:t>
            </a:r>
          </a:p>
        </p:txBody>
      </p:sp>
      <p:sp>
        <p:nvSpPr>
          <p:cNvPr id="6" name="Octagon 5"/>
          <p:cNvSpPr/>
          <p:nvPr/>
        </p:nvSpPr>
        <p:spPr>
          <a:xfrm>
            <a:off x="1143000" y="3657600"/>
            <a:ext cx="1981200" cy="1828800"/>
          </a:xfrm>
          <a:prstGeom prst="oc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Investigation: Exterior Angle Sum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4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Write a formula for the measure of each exterior angle for an n-sided equiangular polygon.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Investigation: Exterior Angle Sum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Problems!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9144000" cy="4876800"/>
              </a:xfrm>
            </p:spPr>
            <p:txBody>
              <a:bodyPr/>
              <a:lstStyle/>
              <a:p>
                <a:r>
                  <a:rPr lang="en-US" dirty="0" smtClean="0"/>
                  <a:t>Keep in mind the following formulas: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180° (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−2)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b="1" u="sng" dirty="0" smtClean="0"/>
                  <a:t>sum</a:t>
                </a:r>
                <a:r>
                  <a:rPr lang="en-US" u="sng" dirty="0" smtClean="0"/>
                  <a:t> </a:t>
                </a:r>
                <a:r>
                  <a:rPr lang="en-US" dirty="0" smtClean="0"/>
                  <a:t>of the </a:t>
                </a:r>
                <a:r>
                  <a:rPr lang="en-US" b="1" u="sng" dirty="0" smtClean="0"/>
                  <a:t>interior</a:t>
                </a:r>
                <a:r>
                  <a:rPr lang="en-US" dirty="0" smtClean="0"/>
                  <a:t> angles of a polygon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180° (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−2)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/>
                  <a:t> = measure of </a:t>
                </a:r>
                <a:r>
                  <a:rPr lang="en-US" b="1" u="sng" dirty="0" smtClean="0"/>
                  <a:t>one</a:t>
                </a:r>
                <a:r>
                  <a:rPr lang="en-US" dirty="0" smtClean="0"/>
                  <a:t> </a:t>
                </a:r>
                <a:r>
                  <a:rPr lang="en-US" b="1" u="sng" dirty="0" smtClean="0"/>
                  <a:t>interior</a:t>
                </a:r>
                <a:r>
                  <a:rPr lang="en-US" dirty="0" smtClean="0"/>
                  <a:t> angle in an equiangular/regular polygon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360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b="1" u="sng" dirty="0" smtClean="0"/>
                  <a:t>sum</a:t>
                </a:r>
                <a:r>
                  <a:rPr lang="en-US" dirty="0" smtClean="0"/>
                  <a:t> of the </a:t>
                </a:r>
                <a:r>
                  <a:rPr lang="en-US" b="1" u="sng" dirty="0" smtClean="0"/>
                  <a:t>exterior</a:t>
                </a:r>
                <a:r>
                  <a:rPr lang="en-US" dirty="0" smtClean="0"/>
                  <a:t> angles of a polygon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360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/>
                  <a:t> = measure of </a:t>
                </a:r>
                <a:r>
                  <a:rPr lang="en-US" b="1" u="sng" dirty="0" smtClean="0"/>
                  <a:t>one</a:t>
                </a:r>
                <a:r>
                  <a:rPr lang="en-US" dirty="0" smtClean="0"/>
                  <a:t> </a:t>
                </a:r>
                <a:r>
                  <a:rPr lang="en-US" b="1" u="sng" dirty="0" smtClean="0"/>
                  <a:t>exterior</a:t>
                </a:r>
                <a:r>
                  <a:rPr lang="en-US" dirty="0" smtClean="0"/>
                  <a:t> angle in an equiangular polygon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9144000" cy="4876800"/>
              </a:xfrm>
              <a:blipFill rotWithShape="1">
                <a:blip r:embed="rId2"/>
                <a:stretch>
                  <a:fillRect l="-53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 smtClean="0"/>
              <a:t>your name on </a:t>
            </a:r>
            <a:r>
              <a:rPr lang="en-US" dirty="0" smtClean="0"/>
              <a:t>one side</a:t>
            </a:r>
            <a:r>
              <a:rPr lang="en-US" dirty="0" smtClean="0"/>
              <a:t> </a:t>
            </a:r>
            <a:r>
              <a:rPr lang="en-US" dirty="0" smtClean="0"/>
              <a:t>and number 1 through </a:t>
            </a:r>
            <a:r>
              <a:rPr lang="en-US" dirty="0" smtClean="0"/>
              <a:t>5 on the other side.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This is to taken independently and silently.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You only need to write A, B, C, or D.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Try your best!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What is the sum of the interior angles of a nonagon? (9 sides)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32037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/>
                  <a:t>1,080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1,260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1,620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360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32037"/>
                <a:ext cx="8229600" cy="4525963"/>
              </a:xfrm>
              <a:blipFill rotWithShape="1">
                <a:blip r:embed="rId2"/>
                <a:stretch>
                  <a:fillRect l="-125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91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2</a:t>
            </a:r>
            <a:r>
              <a:rPr lang="en-US" dirty="0" smtClean="0"/>
              <a:t>. What is the sum of the exterior angles of a nonagon? (9 sides)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32037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/>
                  <a:t>1,080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1,260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1,620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360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32037"/>
                <a:ext cx="8229600" cy="4525963"/>
              </a:xfrm>
              <a:blipFill rotWithShape="1">
                <a:blip r:embed="rId2"/>
                <a:stretch>
                  <a:fillRect l="-125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41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3</a:t>
            </a:r>
            <a:r>
              <a:rPr lang="en-US" dirty="0" smtClean="0"/>
              <a:t>. What is the measure of ONE exterior angle of a regular hexagon?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32037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/>
                  <a:t>360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60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90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6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32037"/>
                <a:ext cx="8229600" cy="4525963"/>
              </a:xfrm>
              <a:blipFill rotWithShape="1">
                <a:blip r:embed="rId2"/>
                <a:stretch>
                  <a:fillRect l="-125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41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missed class last Wednesday- you need to get Guided Notes 5.1 and copy from a neighbor (on your own time!) </a:t>
            </a:r>
          </a:p>
          <a:p>
            <a:r>
              <a:rPr lang="en-US" dirty="0" smtClean="0"/>
              <a:t>We will review using our two formulas: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28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5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4. Solve for </a:t>
            </a:r>
            <a:br>
              <a:rPr lang="en-US" dirty="0" smtClean="0"/>
            </a:br>
            <a:r>
              <a:rPr lang="en-US" dirty="0" smtClean="0"/>
              <a:t>    the m&lt;k.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32037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/>
                  <a:t>156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28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3200" dirty="0" smtClean="0">
                    <a:ea typeface="Cambria Math"/>
                  </a:rPr>
                  <a:t>				</a:t>
                </a: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76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>
                    <a:ea typeface="Cambria Math"/>
                  </a:rPr>
                  <a:t>84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32037"/>
                <a:ext cx="8229600" cy="4525963"/>
              </a:xfrm>
              <a:blipFill rotWithShape="1">
                <a:blip r:embed="rId2"/>
                <a:stretch>
                  <a:fillRect l="-125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Triangle 3"/>
          <p:cNvSpPr/>
          <p:nvPr/>
        </p:nvSpPr>
        <p:spPr>
          <a:xfrm>
            <a:off x="3446318" y="838200"/>
            <a:ext cx="3124200" cy="24384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48200" y="3276600"/>
            <a:ext cx="3810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570518" y="852054"/>
            <a:ext cx="1143000" cy="24106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446318" y="3048000"/>
            <a:ext cx="2286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17145" y="2918691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08218" y="1143000"/>
                <a:ext cx="7065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62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18" y="1143000"/>
                <a:ext cx="70658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897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6248400" y="2847656"/>
            <a:ext cx="900546" cy="886144"/>
          </a:xfrm>
          <a:prstGeom prst="arc">
            <a:avLst>
              <a:gd name="adj1" fmla="val 16627761"/>
              <a:gd name="adj2" fmla="val 214498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8880666">
            <a:off x="6069657" y="2705100"/>
            <a:ext cx="838200" cy="914400"/>
          </a:xfrm>
          <a:prstGeom prst="arc">
            <a:avLst>
              <a:gd name="adj1" fmla="val 15656765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6488757" y="2667000"/>
            <a:ext cx="0" cy="1806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983846" y="2918691"/>
            <a:ext cx="124691" cy="1293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9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68" y="3810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5. Solve for m&lt;a *not drawn to scale!*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/>
                  <a:t>65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/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/>
                  <a:t>115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/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/>
                  <a:t>130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3200" dirty="0" smtClean="0"/>
              </a:p>
              <a:p>
                <a:pPr marL="514350" indent="-514350">
                  <a:buFont typeface="+mj-lt"/>
                  <a:buAutoNum type="alphaUcPeriod"/>
                </a:pPr>
                <a:r>
                  <a:rPr lang="en-US" sz="3200" dirty="0" smtClean="0"/>
                  <a:t>75</a:t>
                </a:r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3886200" y="3352800"/>
            <a:ext cx="0" cy="152400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886200" y="4876800"/>
            <a:ext cx="2362200" cy="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248400" y="3352800"/>
            <a:ext cx="4618" cy="152400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890818" y="2124364"/>
            <a:ext cx="1181100" cy="1228436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5071918" y="2133600"/>
            <a:ext cx="1181100" cy="121920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191000" y="1219200"/>
            <a:ext cx="2062018" cy="21336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895600" y="2124364"/>
            <a:ext cx="2171702" cy="2219036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86200" y="3352800"/>
            <a:ext cx="4618" cy="28956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86200" y="4876800"/>
            <a:ext cx="3810000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248400" y="1295400"/>
            <a:ext cx="4618" cy="35814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24400" y="22976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130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297668"/>
                <a:ext cx="8382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579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3890818" y="4636655"/>
            <a:ext cx="2286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019800" y="4648200"/>
            <a:ext cx="228600" cy="2170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636818" y="3429000"/>
            <a:ext cx="70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7" name="Arc 46"/>
          <p:cNvSpPr/>
          <p:nvPr/>
        </p:nvSpPr>
        <p:spPr>
          <a:xfrm rot="3937055">
            <a:off x="3720821" y="3144700"/>
            <a:ext cx="452458" cy="423378"/>
          </a:xfrm>
          <a:prstGeom prst="arc">
            <a:avLst>
              <a:gd name="adj1" fmla="val 14579345"/>
              <a:gd name="adj2" fmla="val 20541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12509291">
            <a:off x="6022170" y="3217310"/>
            <a:ext cx="452458" cy="423378"/>
          </a:xfrm>
          <a:prstGeom prst="arc">
            <a:avLst>
              <a:gd name="adj1" fmla="val 14579345"/>
              <a:gd name="adj2" fmla="val 20541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5981700" y="3429000"/>
            <a:ext cx="1143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4061692" y="3429000"/>
            <a:ext cx="129308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5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5.2 Exterior Angles of Polygon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Learning Intentions	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Practice using the polygon sum formula</a:t>
            </a:r>
          </a:p>
          <a:p>
            <a:r>
              <a:rPr lang="en-US" dirty="0" smtClean="0"/>
              <a:t>Understand essential vocabulary and discover the sum of the exterior angles of a polygon</a:t>
            </a:r>
          </a:p>
          <a:p>
            <a:r>
              <a:rPr lang="en-US" dirty="0" smtClean="0"/>
              <a:t>Write formulas for the measure of one angle of an equiangular polygon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Completion of practice problems</a:t>
            </a:r>
          </a:p>
          <a:p>
            <a:r>
              <a:rPr lang="en-US" dirty="0" smtClean="0"/>
              <a:t>80% or higher on exit ticket! </a:t>
            </a:r>
          </a:p>
        </p:txBody>
      </p:sp>
    </p:spTree>
    <p:extLst>
      <p:ext uri="{BB962C8B-B14F-4D97-AF65-F5344CB8AC3E}">
        <p14:creationId xmlns:p14="http://schemas.microsoft.com/office/powerpoint/2010/main" val="26346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200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Angles of a Polygon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81000" y="15621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Exterior Angle is an angle that is the </a:t>
            </a:r>
            <a:r>
              <a:rPr lang="en-US" b="1" dirty="0" smtClean="0"/>
              <a:t>supplement</a:t>
            </a:r>
            <a:r>
              <a:rPr lang="en-US" dirty="0" smtClean="0"/>
              <a:t> of an interior angle in a polygon.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&lt;ACD and &lt; ACB are supplementary</a:t>
            </a:r>
            <a:endParaRPr lang="en-US" dirty="0"/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2" cstate="print"/>
          <a:srcRect l="58749" t="10938" r="11876" b="76563"/>
          <a:stretch>
            <a:fillRect/>
          </a:stretch>
        </p:blipFill>
        <p:spPr bwMode="auto">
          <a:xfrm>
            <a:off x="2362200" y="2819400"/>
            <a:ext cx="43434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78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/>
              <a:t>Exterior Angle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solidFill>
                  <a:schemeClr val="accent2"/>
                </a:solidFill>
              </a:rPr>
              <a:t>Exterior Angle</a:t>
            </a:r>
            <a:r>
              <a:rPr lang="en-US" sz="2400" b="1"/>
              <a:t>:</a:t>
            </a:r>
            <a:r>
              <a:rPr lang="en-US" sz="2400"/>
              <a:t> an angle that forms a linear pair with one of the interior angles of a polygon.</a:t>
            </a:r>
            <a:endParaRPr lang="en-US" sz="2400" b="1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 l="58749" t="10938" r="11876" b="76563"/>
          <a:stretch>
            <a:fillRect/>
          </a:stretch>
        </p:blipFill>
        <p:spPr bwMode="auto">
          <a:xfrm>
            <a:off x="4648200" y="1981200"/>
            <a:ext cx="434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 l="14999" t="49599" r="71875" b="34375"/>
          <a:stretch>
            <a:fillRect/>
          </a:stretch>
        </p:blipFill>
        <p:spPr bwMode="auto">
          <a:xfrm>
            <a:off x="5105400" y="3810000"/>
            <a:ext cx="25749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19200" y="2743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Exterior Angles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3048000" y="2438400"/>
            <a:ext cx="2362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971800" y="3124200"/>
            <a:ext cx="2895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animBg="1"/>
      <p:bldP spid="41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Angles of a Polygon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set of exterior angles in any polygon. </a:t>
            </a:r>
          </a:p>
          <a:p>
            <a:r>
              <a:rPr lang="en-US" dirty="0" smtClean="0"/>
              <a:t>There are as many exterior angles as interior angles.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0800" y="2819400"/>
            <a:ext cx="3090542" cy="2366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5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Investigation: Exterior Angle Sum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Columns # </a:t>
            </a:r>
            <a:r>
              <a:rPr lang="en-US" dirty="0" smtClean="0"/>
              <a:t>1, 2, </a:t>
            </a:r>
            <a:r>
              <a:rPr lang="en-US" dirty="0" smtClean="0"/>
              <a:t> </a:t>
            </a:r>
            <a:r>
              <a:rPr lang="en-US" dirty="0" smtClean="0"/>
              <a:t>For the investigation, draw a triangle.</a:t>
            </a:r>
          </a:p>
          <a:p>
            <a:r>
              <a:rPr lang="en-US" dirty="0"/>
              <a:t>Columns </a:t>
            </a:r>
            <a:r>
              <a:rPr lang="en-US" dirty="0" smtClean="0"/>
              <a:t># </a:t>
            </a:r>
            <a:r>
              <a:rPr lang="en-US" dirty="0" smtClean="0"/>
              <a:t>3, </a:t>
            </a:r>
            <a:r>
              <a:rPr lang="en-US" dirty="0"/>
              <a:t>4</a:t>
            </a:r>
            <a:r>
              <a:rPr lang="en-US" dirty="0" smtClean="0"/>
              <a:t>, </a:t>
            </a:r>
            <a:r>
              <a:rPr lang="en-US" dirty="0" smtClean="0"/>
              <a:t>For the investigation, draw a quadrilateral- but NOT a square or rectangle..</a:t>
            </a:r>
          </a:p>
          <a:p>
            <a:r>
              <a:rPr lang="en-US" dirty="0"/>
              <a:t>Columns </a:t>
            </a:r>
            <a:r>
              <a:rPr lang="en-US" dirty="0" smtClean="0"/>
              <a:t># </a:t>
            </a:r>
            <a:r>
              <a:rPr lang="en-US" dirty="0"/>
              <a:t>5</a:t>
            </a:r>
            <a:r>
              <a:rPr lang="en-US" dirty="0" smtClean="0"/>
              <a:t>, </a:t>
            </a:r>
            <a:r>
              <a:rPr lang="en-US" dirty="0"/>
              <a:t>6</a:t>
            </a:r>
            <a:r>
              <a:rPr lang="en-US" dirty="0" smtClean="0"/>
              <a:t>, </a:t>
            </a:r>
            <a:r>
              <a:rPr lang="en-US" dirty="0" smtClean="0"/>
              <a:t>For the investigation, draw a pentagon.</a:t>
            </a:r>
            <a:endParaRPr lang="en-US" dirty="0"/>
          </a:p>
          <a:p>
            <a:r>
              <a:rPr lang="en-US" dirty="0" smtClean="0"/>
              <a:t>Step 1: Draw the polygon in the space provided (the one you were assigned above!) Use the edge of your protractor to extend the sides and form a set of exterior angles.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2800" y="4758940"/>
            <a:ext cx="2279073" cy="17454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5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2: Using your protractor, measure all of the INTERIOR angles except one. Then use the formula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180° (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−2)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to solve for the missing angle. </a:t>
                </a:r>
              </a:p>
              <a:p>
                <a:endParaRPr lang="en-US" dirty="0"/>
              </a:p>
              <a:p>
                <a:r>
                  <a:rPr lang="en-US" dirty="0" smtClean="0"/>
                  <a:t>EXAMPLE: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180° (3−2)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180°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=180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°+55°=120°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180° </m:t>
                    </m:r>
                    <m:r>
                      <a:rPr lang="en-US" b="0" i="1" smtClean="0">
                        <a:latin typeface="Cambria Math"/>
                      </a:rPr>
                      <m:t>−120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°=60°</m:t>
                    </m:r>
                  </m:oMath>
                </a14:m>
                <a:r>
                  <a:rPr lang="en-US" dirty="0" smtClean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Investigation: Exterior Angle Sum 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4648200" y="3075709"/>
            <a:ext cx="3429000" cy="25908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00600" y="5297177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65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297177"/>
                <a:ext cx="762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72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315200" y="5324886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</a:t>
                </a:r>
                <a:r>
                  <a:rPr lang="en-US" dirty="0" smtClean="0"/>
                  <a:t>5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5324886"/>
                <a:ext cx="762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40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H="1">
            <a:off x="2819400" y="5666509"/>
            <a:ext cx="2819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648200" y="2362200"/>
            <a:ext cx="2209800" cy="33043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62700" y="3075709"/>
            <a:ext cx="2400300" cy="362989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21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476</TotalTime>
  <Words>781</Words>
  <Application>Microsoft Office PowerPoint</Application>
  <PresentationFormat>On-screen Show (4:3)</PresentationFormat>
  <Paragraphs>123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Clarity</vt:lpstr>
      <vt:lpstr>Default Design</vt:lpstr>
      <vt:lpstr>Do Now! </vt:lpstr>
      <vt:lpstr>A Day!</vt:lpstr>
      <vt:lpstr>Lesson 5.2 Exterior Angles of Polygon</vt:lpstr>
      <vt:lpstr>PowerPoint Presentation</vt:lpstr>
      <vt:lpstr>Exterior Angles of a Polygon</vt:lpstr>
      <vt:lpstr>Exterior Angle</vt:lpstr>
      <vt:lpstr>Exterior Angles of a Polygon</vt:lpstr>
      <vt:lpstr>Investigation: Exterior Angle Sum </vt:lpstr>
      <vt:lpstr>Investigation: Exterior Angle Sum </vt:lpstr>
      <vt:lpstr>Investigation: Exterior Angle Sum </vt:lpstr>
      <vt:lpstr>Investigation: Exterior Angle Sum </vt:lpstr>
      <vt:lpstr>Investigation: Exterior Angle Sum </vt:lpstr>
      <vt:lpstr>Investigation: Exterior Angle Sum </vt:lpstr>
      <vt:lpstr>PowerPoint Presentation</vt:lpstr>
      <vt:lpstr>Practice Problems! </vt:lpstr>
      <vt:lpstr>EXIT TICKET!</vt:lpstr>
      <vt:lpstr>1. What is the sum of the interior angles of a nonagon? (9 sides)   </vt:lpstr>
      <vt:lpstr>2. What is the sum of the exterior angles of a nonagon? (9 sides)   </vt:lpstr>
      <vt:lpstr>3. What is the measure of ONE exterior angle of a regular hexagon?   </vt:lpstr>
      <vt:lpstr>4. Solve for      the m&lt;k.   </vt:lpstr>
      <vt:lpstr>5. Solve for m&lt;a *not drawn to scale!* 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</cp:revision>
  <dcterms:created xsi:type="dcterms:W3CDTF">2014-01-14T13:09:11Z</dcterms:created>
  <dcterms:modified xsi:type="dcterms:W3CDTF">2015-11-09T21:32:38Z</dcterms:modified>
</cp:coreProperties>
</file>