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6"/>
  </p:handoutMasterIdLst>
  <p:sldIdLst>
    <p:sldId id="258" r:id="rId2"/>
    <p:sldId id="259" r:id="rId3"/>
    <p:sldId id="256" r:id="rId4"/>
    <p:sldId id="278" r:id="rId5"/>
    <p:sldId id="279" r:id="rId6"/>
    <p:sldId id="260" r:id="rId7"/>
    <p:sldId id="261" r:id="rId8"/>
    <p:sldId id="262" r:id="rId9"/>
    <p:sldId id="264" r:id="rId10"/>
    <p:sldId id="274" r:id="rId11"/>
    <p:sldId id="275" r:id="rId12"/>
    <p:sldId id="276" r:id="rId13"/>
    <p:sldId id="280" r:id="rId14"/>
    <p:sldId id="281" r:id="rId15"/>
    <p:sldId id="282" r:id="rId16"/>
    <p:sldId id="277" r:id="rId17"/>
    <p:sldId id="283" r:id="rId18"/>
    <p:sldId id="284" r:id="rId19"/>
    <p:sldId id="267" r:id="rId20"/>
    <p:sldId id="268" r:id="rId21"/>
    <p:sldId id="269" r:id="rId22"/>
    <p:sldId id="270" r:id="rId23"/>
    <p:sldId id="271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07B21-5204-40A9-8509-BC6D9100E6C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0C263-29C4-43D3-AA95-398ACF8C9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74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11-03T15:45:20.15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CB8BDF4-D91A-4384-AA93-4D752D44543F}" emma:medium="tactile" emma:mode="ink">
          <msink:context xmlns:msink="http://schemas.microsoft.com/ink/2010/main" type="writingRegion" rotatedBoundingBox="22372,10021 22387,10021 22387,10036 22372,10036"/>
        </emma:interpretation>
      </emma:emma>
    </inkml:annotationXML>
    <inkml:traceGroup>
      <inkml:annotationXML>
        <emma:emma xmlns:emma="http://www.w3.org/2003/04/emma" version="1.0">
          <emma:interpretation id="{C3480C77-A1CD-4DA2-A0EA-18471E5E7297}" emma:medium="tactile" emma:mode="ink">
            <msink:context xmlns:msink="http://schemas.microsoft.com/ink/2010/main" type="paragraph" rotatedBoundingBox="22372,10021 22387,10021 22387,10036 22372,100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9B2859-6086-4038-A041-0E715F5A9DF3}" emma:medium="tactile" emma:mode="ink">
              <msink:context xmlns:msink="http://schemas.microsoft.com/ink/2010/main" type="line" rotatedBoundingBox="22372,10021 22387,10021 22387,10036 22372,10036"/>
            </emma:interpretation>
          </emma:emma>
        </inkml:annotationXML>
        <inkml:traceGroup>
          <inkml:annotationXML>
            <emma:emma xmlns:emma="http://www.w3.org/2003/04/emma" version="1.0">
              <emma:interpretation id="{18835673-68CB-4C23-BECF-08DE373B19D0}" emma:medium="tactile" emma:mode="ink">
                <msink:context xmlns:msink="http://schemas.microsoft.com/ink/2010/main" type="inkWord" rotatedBoundingBox="22372,10021 22387,10021 22387,10036 22372,10036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0C9E2B6-C557-4102-82B6-2D67980876A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36620E7-5F60-4E83-8976-FD80E60F9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E2B6-C557-4102-82B6-2D67980876A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0E7-5F60-4E83-8976-FD80E60F9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E2B6-C557-4102-82B6-2D67980876A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0E7-5F60-4E83-8976-FD80E60F9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D9E9D-5991-4463-8533-0AD821780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1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E2B6-C557-4102-82B6-2D67980876A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0E7-5F60-4E83-8976-FD80E60F9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E2B6-C557-4102-82B6-2D67980876A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0E7-5F60-4E83-8976-FD80E60F9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E2B6-C557-4102-82B6-2D67980876A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0E7-5F60-4E83-8976-FD80E60F9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C9E2B6-C557-4102-82B6-2D67980876A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6620E7-5F60-4E83-8976-FD80E60F959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0C9E2B6-C557-4102-82B6-2D67980876A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36620E7-5F60-4E83-8976-FD80E60F9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E2B6-C557-4102-82B6-2D67980876A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0E7-5F60-4E83-8976-FD80E60F9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E2B6-C557-4102-82B6-2D67980876A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0E7-5F60-4E83-8976-FD80E60F9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E2B6-C557-4102-82B6-2D67980876A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0E7-5F60-4E83-8976-FD80E60F9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0C9E2B6-C557-4102-82B6-2D67980876A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36620E7-5F60-4E83-8976-FD80E60F9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7.emf"/><Relationship Id="rId4" Type="http://schemas.openxmlformats.org/officeDocument/2006/relationships/image" Target="../media/image7.png"/><Relationship Id="rId9" Type="http://schemas.openxmlformats.org/officeDocument/2006/relationships/customXml" Target="../ink/ink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Have your homework packet out to be checked!!!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b="0" dirty="0" smtClean="0"/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Take out a clean sheet of paper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0" dirty="0" smtClean="0"/>
              <a:t>Choose a problem from the packet from #’s 22-24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Copy the problem, the number and the proof down to turn in. (5 min)</a:t>
            </a:r>
            <a:endParaRPr lang="en-US" sz="1800" b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4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857" y="685800"/>
            <a:ext cx="899160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Investigation #1 is there a polygon sum formula?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49016"/>
            <a:ext cx="8763000" cy="3886200"/>
          </a:xfrm>
        </p:spPr>
        <p:txBody>
          <a:bodyPr/>
          <a:lstStyle/>
          <a:p>
            <a:r>
              <a:rPr lang="en-US" sz="2000" dirty="0"/>
              <a:t>Step 7: </a:t>
            </a:r>
            <a:r>
              <a:rPr lang="en-US" sz="2000" b="0" dirty="0"/>
              <a:t>Use information from Table A and Table B to develop a formula for the sum of the measures of any </a:t>
            </a:r>
            <a:r>
              <a:rPr lang="en-US" sz="2000" b="0" dirty="0" smtClean="0"/>
              <a:t>polygon</a:t>
            </a:r>
            <a:r>
              <a:rPr lang="en-US" sz="2000" b="0" dirty="0"/>
              <a:t>, and then complete conjecture 3. 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4272200"/>
            <a:ext cx="76009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64108"/>
            <a:ext cx="6934200" cy="116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44857" y="3646005"/>
                <a:ext cx="685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360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857" y="3646005"/>
                <a:ext cx="685800" cy="307777"/>
              </a:xfrm>
              <a:prstGeom prst="rect">
                <a:avLst/>
              </a:prstGeom>
              <a:blipFill rotWithShape="1">
                <a:blip r:embed="rId4"/>
                <a:stretch>
                  <a:fillRect l="-2679" t="-3922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92266" y="3668262"/>
                <a:ext cx="685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5</a:t>
                </a:r>
                <a:r>
                  <a:rPr lang="en-US" sz="1400" dirty="0" smtClean="0"/>
                  <a:t>40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266" y="3668262"/>
                <a:ext cx="685800" cy="307777"/>
              </a:xfrm>
              <a:prstGeom prst="rect">
                <a:avLst/>
              </a:prstGeom>
              <a:blipFill rotWithShape="1">
                <a:blip r:embed="rId5"/>
                <a:stretch>
                  <a:fillRect l="-1770" t="-4000" b="-1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10200" y="3668261"/>
                <a:ext cx="685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7</a:t>
                </a:r>
                <a:r>
                  <a:rPr lang="en-US" sz="1400" dirty="0" smtClean="0"/>
                  <a:t>20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668261"/>
                <a:ext cx="685800" cy="307777"/>
              </a:xfrm>
              <a:prstGeom prst="rect">
                <a:avLst/>
              </a:prstGeom>
              <a:blipFill rotWithShape="1">
                <a:blip r:embed="rId6"/>
                <a:stretch>
                  <a:fillRect l="-2679" t="-4000" b="-1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210300" y="3668262"/>
                <a:ext cx="685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900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300" y="3668262"/>
                <a:ext cx="685800" cy="307777"/>
              </a:xfrm>
              <a:prstGeom prst="rect">
                <a:avLst/>
              </a:prstGeom>
              <a:blipFill rotWithShape="1">
                <a:blip r:embed="rId7"/>
                <a:stretch>
                  <a:fillRect l="-2679" t="-4000" b="-1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79596" y="3668260"/>
                <a:ext cx="685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1080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9596" y="3668260"/>
                <a:ext cx="685800" cy="307777"/>
              </a:xfrm>
              <a:prstGeom prst="rect">
                <a:avLst/>
              </a:prstGeom>
              <a:blipFill rotWithShape="1">
                <a:blip r:embed="rId8"/>
                <a:stretch>
                  <a:fillRect l="-2679" t="-4000" b="-1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933700" y="4927855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19500" y="4925888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81500" y="4929822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43500" y="4929822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80889" y="5034745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86600" y="3360485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…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429500" y="497319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  <a:r>
              <a:rPr lang="en-US" dirty="0" smtClean="0"/>
              <a:t>-2</a:t>
            </a:r>
            <a:endParaRPr lang="en-US" i="1" dirty="0"/>
          </a:p>
        </p:txBody>
      </p:sp>
      <p:sp>
        <p:nvSpPr>
          <p:cNvPr id="19" name="Rectangle 18"/>
          <p:cNvSpPr/>
          <p:nvPr/>
        </p:nvSpPr>
        <p:spPr>
          <a:xfrm>
            <a:off x="572758" y="5539025"/>
            <a:ext cx="81334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Polygon Sum Conjecture: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sum of the measures of the </a:t>
            </a:r>
            <a:r>
              <a:rPr lang="en-US" i="1" dirty="0"/>
              <a:t>n</a:t>
            </a:r>
            <a:r>
              <a:rPr lang="en-US" dirty="0"/>
              <a:t> interior angles of an </a:t>
            </a:r>
            <a:r>
              <a:rPr lang="en-US" i="1" dirty="0"/>
              <a:t>n-</a:t>
            </a:r>
            <a:r>
              <a:rPr lang="en-US" dirty="0" err="1"/>
              <a:t>gon</a:t>
            </a:r>
            <a:r>
              <a:rPr lang="en-US" dirty="0"/>
              <a:t> is </a:t>
            </a:r>
            <a:endParaRPr lang="en-US" dirty="0" smtClean="0"/>
          </a:p>
          <a:p>
            <a:r>
              <a:rPr lang="en-US" dirty="0" smtClean="0"/>
              <a:t>________________ </a:t>
            </a:r>
            <a:endParaRPr lang="en-US" dirty="0">
              <a:effectLst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0" name="Ink 19"/>
              <p14:cNvContentPartPr/>
              <p14:nvPr/>
            </p14:nvContentPartPr>
            <p14:xfrm>
              <a:off x="8054102" y="3607565"/>
              <a:ext cx="360" cy="3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042222" y="3595685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270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532888"/>
            <a:ext cx="8229600" cy="4325112"/>
          </a:xfrm>
        </p:spPr>
        <p:txBody>
          <a:bodyPr/>
          <a:lstStyle/>
          <a:p>
            <a:pPr>
              <a:buAutoNum type="arabicPeriod"/>
            </a:pPr>
            <a:r>
              <a:rPr lang="en-US" sz="2000" b="0" dirty="0" smtClean="0"/>
              <a:t>Use </a:t>
            </a:r>
            <a:r>
              <a:rPr lang="en-US" sz="2000" b="0" dirty="0"/>
              <a:t>the Polygon Sum Conjecture to complete the table</a:t>
            </a:r>
            <a:r>
              <a:rPr lang="en-US" sz="2000" b="0" dirty="0" smtClean="0"/>
              <a:t>.</a:t>
            </a:r>
          </a:p>
          <a:p>
            <a:pPr>
              <a:buAutoNum type="arabicPeriod"/>
            </a:pPr>
            <a:endParaRPr lang="en-US" sz="1800" b="0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0400"/>
            <a:ext cx="89154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86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2. </a:t>
            </a:r>
            <a:r>
              <a:rPr lang="en-US" sz="2000" b="0" dirty="0"/>
              <a:t>What is the measure of each angle </a:t>
            </a:r>
            <a:r>
              <a:rPr lang="en-US" sz="2000" b="0" dirty="0" smtClean="0"/>
              <a:t> in </a:t>
            </a:r>
            <a:r>
              <a:rPr lang="en-US" sz="2000" b="0" dirty="0"/>
              <a:t>an equiangular polygon? Complete the following table. </a:t>
            </a:r>
          </a:p>
          <a:p>
            <a:r>
              <a:rPr lang="en-US" sz="2000" dirty="0"/>
              <a:t>Remember- equiangular is defined in your Do Now! </a:t>
            </a:r>
          </a:p>
          <a:p>
            <a:pPr marL="0" indent="0"/>
            <a:endParaRPr lang="en-US" sz="1800" b="0" dirty="0"/>
          </a:p>
          <a:p>
            <a:pPr>
              <a:buAutoNum type="arabicPeriod"/>
            </a:pPr>
            <a:endParaRPr lang="en-US" sz="1800" b="0" dirty="0" smtClean="0"/>
          </a:p>
          <a:p>
            <a:pPr>
              <a:buAutoNum type="arabicPeriod"/>
            </a:pPr>
            <a:endParaRPr lang="en-US" sz="1800" b="0" dirty="0"/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52596"/>
            <a:ext cx="784860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What is the sum of the angles in a 22-gon?</a:t>
            </a:r>
            <a:endParaRPr lang="en-US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48705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Documents and Settings\crandawh\Desktop\Thai_Stop_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0"/>
            <a:ext cx="3581400" cy="268696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-304800" y="3810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What is the measure of this angle?</a:t>
            </a:r>
            <a:endParaRPr lang="en-US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cxnSp>
        <p:nvCxnSpPr>
          <p:cNvPr id="5" name="Elbow Connector 4"/>
          <p:cNvCxnSpPr/>
          <p:nvPr/>
        </p:nvCxnSpPr>
        <p:spPr>
          <a:xfrm rot="5400000">
            <a:off x="3543300" y="1028700"/>
            <a:ext cx="1143000" cy="914400"/>
          </a:xfrm>
          <a:prstGeom prst="bentConnector3">
            <a:avLst>
              <a:gd name="adj1" fmla="val 29780"/>
            </a:avLst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199" y="4876800"/>
            <a:ext cx="242235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867400" y="434144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You want a hint?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5871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6863" y="1890713"/>
            <a:ext cx="60102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733800" y="2895600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angle is from a </a:t>
            </a:r>
            <a:r>
              <a:rPr lang="en-US" dirty="0" smtClean="0">
                <a:solidFill>
                  <a:srgbClr val="FF0000"/>
                </a:solidFill>
              </a:rPr>
              <a:t>regular</a:t>
            </a:r>
            <a:r>
              <a:rPr lang="en-US" dirty="0" smtClean="0"/>
              <a:t> polygon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685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How many sides does the polygon have?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7928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066800"/>
          </a:xfrm>
        </p:spPr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882418" cy="3733800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   1.	 		</a:t>
            </a:r>
            <a:r>
              <a:rPr lang="en-US" dirty="0"/>
              <a:t>	</a:t>
            </a:r>
            <a:r>
              <a:rPr lang="en-US" dirty="0" smtClean="0"/>
              <a:t>		3.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				2.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038600"/>
            <a:ext cx="3309257" cy="256939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828800"/>
            <a:ext cx="2819400" cy="296276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96468"/>
            <a:ext cx="2895600" cy="269509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>
            <a:off x="2286000" y="1828800"/>
            <a:ext cx="1905000" cy="495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91000" y="1828800"/>
            <a:ext cx="4495800" cy="518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1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AutoShape 6"/>
          <p:cNvSpPr>
            <a:spLocks noChangeArrowheads="1"/>
          </p:cNvSpPr>
          <p:nvPr/>
        </p:nvSpPr>
        <p:spPr bwMode="auto">
          <a:xfrm rot="11028824">
            <a:off x="914398" y="5021094"/>
            <a:ext cx="2743200" cy="838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 rot="-6118748">
            <a:off x="-266700" y="3926413"/>
            <a:ext cx="2667000" cy="914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1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628" y="509468"/>
            <a:ext cx="7872227" cy="264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154194"/>
            <a:ext cx="23320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59618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48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b="0" dirty="0" smtClean="0"/>
              <a:t>This is to taken independently and silently! </a:t>
            </a:r>
          </a:p>
        </p:txBody>
      </p:sp>
    </p:spTree>
    <p:extLst>
      <p:ext uri="{BB962C8B-B14F-4D97-AF65-F5344CB8AC3E}">
        <p14:creationId xmlns:p14="http://schemas.microsoft.com/office/powerpoint/2010/main" val="41360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5- discovering and proving polygon properties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endParaRPr lang="en-US" b="0" dirty="0" smtClean="0"/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b="0" dirty="0" smtClean="0"/>
                  <a:t>In Chapter 4, we learned different properties about triangles and how to prove them- for example:</a:t>
                </a:r>
              </a:p>
              <a:p>
                <a:pPr lvl="3">
                  <a:buFont typeface="Arial" pitchFamily="34" charset="0"/>
                  <a:buChar char="•"/>
                </a:pPr>
                <a:r>
                  <a:rPr lang="en-US" dirty="0" smtClean="0"/>
                  <a:t>The angles in a triangle sum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180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0" dirty="0" smtClean="0"/>
              </a:p>
              <a:p>
                <a:pPr lvl="3">
                  <a:buFont typeface="Arial" pitchFamily="34" charset="0"/>
                  <a:buChar char="•"/>
                </a:pPr>
                <a:r>
                  <a:rPr lang="en-US" dirty="0" smtClean="0"/>
                  <a:t>How to identify base angles in an isosceles triangle</a:t>
                </a:r>
              </a:p>
              <a:p>
                <a:pPr lvl="3">
                  <a:buFont typeface="Arial" pitchFamily="34" charset="0"/>
                  <a:buChar char="•"/>
                </a:pPr>
                <a:r>
                  <a:rPr lang="en-US" b="0" dirty="0" smtClean="0"/>
                  <a:t>How to solve for angle measurements in all types of triangles</a:t>
                </a:r>
              </a:p>
              <a:p>
                <a:pPr marL="466344" lvl="3" indent="0">
                  <a:buNone/>
                </a:pPr>
                <a:endParaRPr lang="en-US" dirty="0" smtClean="0"/>
              </a:p>
              <a:p>
                <a:pPr lvl="1"/>
                <a:r>
                  <a:rPr lang="en-US" b="0" dirty="0" smtClean="0"/>
                  <a:t>In Chapter 5 we will discover and prove properties of polygons, including:</a:t>
                </a:r>
              </a:p>
              <a:p>
                <a:pPr lvl="3">
                  <a:buFont typeface="Arial" pitchFamily="34" charset="0"/>
                  <a:buChar char="•"/>
                </a:pPr>
                <a:r>
                  <a:rPr lang="en-US" dirty="0" smtClean="0"/>
                  <a:t>Studying properties of convex polygons</a:t>
                </a:r>
              </a:p>
              <a:p>
                <a:pPr lvl="3">
                  <a:buFont typeface="Arial" pitchFamily="34" charset="0"/>
                  <a:buChar char="•"/>
                </a:pPr>
                <a:r>
                  <a:rPr lang="en-US" b="0" dirty="0" smtClean="0"/>
                  <a:t>Discovering relationships between angles, sides, and diagonals of triangles</a:t>
                </a:r>
              </a:p>
              <a:p>
                <a:pPr marL="466344" lvl="3" indent="0">
                  <a:buNone/>
                </a:pPr>
                <a:endParaRPr lang="en-US" b="0" dirty="0" smtClean="0"/>
              </a:p>
              <a:p>
                <a:pPr lvl="3">
                  <a:buFont typeface="Arial" pitchFamily="34" charset="0"/>
                  <a:buChar char="•"/>
                </a:pPr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69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457200"/>
                <a:ext cx="7696200" cy="4495800"/>
              </a:xfrm>
            </p:spPr>
            <p:txBody>
              <a:bodyPr>
                <a:noAutofit/>
              </a:bodyPr>
              <a:lstStyle/>
              <a:p>
                <a:pPr marL="0" indent="0"/>
                <a:r>
                  <a:rPr lang="en-US" sz="2400" dirty="0" smtClean="0"/>
                  <a:t> What is the sum of the interior angles of a heptagon? (7-sided polygon)</a:t>
                </a:r>
              </a:p>
              <a:p>
                <a:pPr marL="0" indent="0"/>
                <a:endParaRPr lang="en-US" sz="2400" dirty="0"/>
              </a:p>
              <a:p>
                <a:pPr>
                  <a:buAutoNum type="alphaUcPeriod"/>
                </a:pPr>
                <a:r>
                  <a:rPr lang="en-US" sz="2400" dirty="0" smtClean="0"/>
                  <a:t>1,080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°</m:t>
                    </m:r>
                  </m:oMath>
                </a14:m>
                <a:endParaRPr lang="en-US" sz="2400" dirty="0" smtClean="0"/>
              </a:p>
              <a:p>
                <a:pPr>
                  <a:buAutoNum type="alphaUcPeriod"/>
                </a:pPr>
                <a:endParaRPr lang="en-US" sz="2400" dirty="0"/>
              </a:p>
              <a:p>
                <a:r>
                  <a:rPr lang="en-US" sz="2400" dirty="0"/>
                  <a:t>B. </a:t>
                </a:r>
                <a:r>
                  <a:rPr lang="en-US" sz="2400" dirty="0" smtClean="0"/>
                  <a:t>720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°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/>
                  <a:t>C. </a:t>
                </a:r>
                <a:r>
                  <a:rPr lang="en-US" sz="2400" dirty="0" smtClean="0"/>
                  <a:t>900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°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/>
                  <a:t>D. </a:t>
                </a:r>
                <a:r>
                  <a:rPr lang="en-US" sz="2400" dirty="0" smtClean="0"/>
                  <a:t>1,260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°</m:t>
                    </m:r>
                  </m:oMath>
                </a14:m>
                <a:endParaRPr lang="en-US" sz="2400" dirty="0"/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457200"/>
                <a:ext cx="7696200" cy="4495800"/>
              </a:xfrm>
              <a:blipFill rotWithShape="0">
                <a:blip r:embed="rId2"/>
                <a:stretch>
                  <a:fillRect l="-1268" t="-949" b="-4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13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457200"/>
                <a:ext cx="7520940" cy="44958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800" dirty="0"/>
                  <a:t>What is the sum of the interior angles of a dodecagon? (12-sided polygon</a:t>
                </a:r>
                <a:r>
                  <a:rPr lang="en-US" sz="2800" dirty="0" smtClean="0"/>
                  <a:t>)</a:t>
                </a:r>
              </a:p>
              <a:p>
                <a:endParaRPr lang="en-US" sz="2800" dirty="0"/>
              </a:p>
              <a:p>
                <a:pPr>
                  <a:buAutoNum type="alphaUcPeriod"/>
                </a:pPr>
                <a:r>
                  <a:rPr lang="en-US" sz="2800" dirty="0" smtClean="0"/>
                  <a:t>1,800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°</m:t>
                    </m:r>
                  </m:oMath>
                </a14:m>
                <a:endParaRPr lang="en-US" sz="2800" dirty="0" smtClean="0"/>
              </a:p>
              <a:p>
                <a:pPr>
                  <a:buAutoNum type="alphaUcPeriod"/>
                </a:pPr>
                <a:endParaRPr lang="en-US" sz="2800" dirty="0"/>
              </a:p>
              <a:p>
                <a:r>
                  <a:rPr lang="en-US" sz="2800" dirty="0"/>
                  <a:t>B. </a:t>
                </a:r>
                <a:r>
                  <a:rPr lang="en-US" sz="2800" dirty="0" smtClean="0"/>
                  <a:t>2,160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°</m:t>
                    </m:r>
                  </m:oMath>
                </a14:m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/>
                  <a:t>C. </a:t>
                </a:r>
                <a:r>
                  <a:rPr lang="en-US" sz="2800" dirty="0" smtClean="0"/>
                  <a:t>900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°</m:t>
                    </m:r>
                  </m:oMath>
                </a14:m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/>
                  <a:t>D. 2,610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°</m:t>
                    </m:r>
                  </m:oMath>
                </a14:m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457200"/>
                <a:ext cx="7520940" cy="4495800"/>
              </a:xfrm>
              <a:blipFill rotWithShape="0">
                <a:blip r:embed="rId2"/>
                <a:stretch>
                  <a:fillRect l="-1459" t="-2033" b="-2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31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457200"/>
                <a:ext cx="7520940" cy="48006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3400" dirty="0"/>
                  <a:t>What is the measure of ONE angle in an equiangular pentagon</a:t>
                </a:r>
                <a:r>
                  <a:rPr lang="en-US" sz="3400" dirty="0" smtClean="0"/>
                  <a:t>?</a:t>
                </a:r>
              </a:p>
              <a:p>
                <a:endParaRPr lang="en-US" sz="3400" dirty="0"/>
              </a:p>
              <a:p>
                <a:pPr marL="0" indent="0"/>
                <a:r>
                  <a:rPr lang="en-US" sz="3400" dirty="0" smtClean="0"/>
                  <a:t>A. 540</a:t>
                </a:r>
                <a:r>
                  <a:rPr lang="en-US" sz="3400" dirty="0"/>
                  <a:t>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/>
                      </a:rPr>
                      <m:t>°</m:t>
                    </m:r>
                  </m:oMath>
                </a14:m>
                <a:endParaRPr lang="en-US" sz="3400" dirty="0" smtClean="0"/>
              </a:p>
              <a:p>
                <a:pPr marL="457200" indent="-457200">
                  <a:buAutoNum type="alphaUcPeriod"/>
                </a:pPr>
                <a:endParaRPr lang="en-US" sz="3400" dirty="0"/>
              </a:p>
              <a:p>
                <a:r>
                  <a:rPr lang="en-US" sz="3400" dirty="0"/>
                  <a:t>B. </a:t>
                </a:r>
                <a:r>
                  <a:rPr lang="en-US" sz="3400" dirty="0" smtClean="0"/>
                  <a:t>108</a:t>
                </a:r>
                <a:r>
                  <a:rPr lang="en-US" sz="3400" dirty="0"/>
                  <a:t>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/>
                      </a:rPr>
                      <m:t>°</m:t>
                    </m:r>
                  </m:oMath>
                </a14:m>
                <a:endParaRPr lang="en-US" sz="3400" dirty="0" smtClean="0"/>
              </a:p>
              <a:p>
                <a:endParaRPr lang="en-US" sz="3400" dirty="0"/>
              </a:p>
              <a:p>
                <a:r>
                  <a:rPr lang="en-US" sz="3400" dirty="0"/>
                  <a:t>C. </a:t>
                </a:r>
                <a:r>
                  <a:rPr lang="en-US" sz="3400" dirty="0" smtClean="0"/>
                  <a:t>180</a:t>
                </a:r>
                <a:r>
                  <a:rPr lang="en-US" sz="3400" dirty="0"/>
                  <a:t>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/>
                      </a:rPr>
                      <m:t>°</m:t>
                    </m:r>
                  </m:oMath>
                </a14:m>
                <a:endParaRPr lang="en-US" sz="3400" dirty="0" smtClean="0"/>
              </a:p>
              <a:p>
                <a:endParaRPr lang="en-US" sz="3400" dirty="0"/>
              </a:p>
              <a:p>
                <a:r>
                  <a:rPr lang="en-US" sz="3400" dirty="0"/>
                  <a:t>D. 90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/>
                      </a:rPr>
                      <m:t>°</m:t>
                    </m:r>
                  </m:oMath>
                </a14:m>
                <a:endParaRPr lang="en-US" sz="3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457200"/>
                <a:ext cx="7520940" cy="4800600"/>
              </a:xfrm>
              <a:blipFill rotWithShape="0">
                <a:blip r:embed="rId2"/>
                <a:stretch>
                  <a:fillRect l="-1702" t="-3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110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381000"/>
                <a:ext cx="7520940" cy="4800600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Solve for the </a:t>
                </a:r>
                <a:r>
                  <a:rPr lang="en-US" sz="2800" i="1" dirty="0"/>
                  <a:t>m&lt; </a:t>
                </a:r>
                <a:r>
                  <a:rPr lang="en-US" sz="2800" dirty="0"/>
                  <a:t>k. </a:t>
                </a:r>
                <a:endParaRPr lang="en-US" sz="2800" dirty="0" smtClean="0"/>
              </a:p>
              <a:p>
                <a:endParaRPr lang="en-US" sz="2800" dirty="0" smtClean="0"/>
              </a:p>
              <a:p>
                <a:pPr>
                  <a:buAutoNum type="alphaUcPeriod"/>
                </a:pPr>
                <a:r>
                  <a:rPr lang="en-US" sz="2800" dirty="0" smtClean="0"/>
                  <a:t>98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800" dirty="0" smtClean="0"/>
              </a:p>
              <a:p>
                <a:pPr>
                  <a:buAutoNum type="alphaUcPeriod"/>
                </a:pPr>
                <a:endParaRPr lang="en-US" sz="2800" dirty="0"/>
              </a:p>
              <a:p>
                <a:r>
                  <a:rPr lang="en-US" sz="2800" dirty="0"/>
                  <a:t>B. 75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/>
                  <a:t>C. 442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/>
                  <a:t>D</a:t>
                </a:r>
                <a:r>
                  <a:rPr lang="en-US" sz="2800" dirty="0"/>
                  <a:t>. 82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800" dirty="0">
                    <a:effectLst/>
                  </a:rPr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381000"/>
                <a:ext cx="7520940" cy="4800600"/>
              </a:xfrm>
              <a:blipFill rotWithShape="1">
                <a:blip r:embed="rId2"/>
                <a:stretch>
                  <a:fillRect t="-1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43000"/>
            <a:ext cx="4343400" cy="199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409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381000"/>
                <a:ext cx="7520940" cy="4800600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Solve for the </a:t>
                </a:r>
                <a:r>
                  <a:rPr lang="en-US" sz="2800" i="1" dirty="0"/>
                  <a:t>m&lt; </a:t>
                </a:r>
                <a:r>
                  <a:rPr lang="en-US" sz="2800" dirty="0" smtClean="0"/>
                  <a:t>b.</a:t>
                </a:r>
              </a:p>
              <a:p>
                <a:pPr marL="109728" indent="0">
                  <a:buNone/>
                </a:pPr>
                <a:r>
                  <a:rPr lang="en-US" sz="2800" dirty="0" smtClean="0"/>
                  <a:t> </a:t>
                </a:r>
              </a:p>
              <a:p>
                <a:pPr>
                  <a:buAutoNum type="alphaUcPeriod"/>
                </a:pPr>
                <a:r>
                  <a:rPr lang="en-US" sz="2800" dirty="0" smtClean="0"/>
                  <a:t>108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800" dirty="0" smtClean="0"/>
              </a:p>
              <a:p>
                <a:pPr>
                  <a:buAutoNum type="alphaUcPeriod"/>
                </a:pPr>
                <a:endParaRPr lang="en-US" sz="2800" dirty="0"/>
              </a:p>
              <a:p>
                <a:r>
                  <a:rPr lang="en-US" sz="2800" dirty="0"/>
                  <a:t>B. </a:t>
                </a:r>
                <a:r>
                  <a:rPr lang="en-US" sz="2800" dirty="0" smtClean="0"/>
                  <a:t>123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/>
                  <a:t>C. </a:t>
                </a:r>
                <a:r>
                  <a:rPr lang="en-US" sz="2800" dirty="0" smtClean="0"/>
                  <a:t>142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/>
                  <a:t>D</a:t>
                </a:r>
                <a:r>
                  <a:rPr lang="en-US" sz="2800" dirty="0"/>
                  <a:t>. </a:t>
                </a:r>
                <a:r>
                  <a:rPr lang="en-US" sz="2800" dirty="0" smtClean="0"/>
                  <a:t>100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800" dirty="0">
                    <a:effectLst/>
                  </a:rPr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381000"/>
                <a:ext cx="7520940" cy="4800600"/>
              </a:xfrm>
              <a:blipFill rotWithShape="1">
                <a:blip r:embed="rId2"/>
                <a:stretch>
                  <a:fillRect t="-1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962622"/>
            <a:ext cx="3719839" cy="366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Polygon sum conjecture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400" b="1" dirty="0" smtClean="0"/>
              <a:t>Learning Intentions</a:t>
            </a:r>
          </a:p>
          <a:p>
            <a:pPr lvl="1"/>
            <a:r>
              <a:rPr lang="en-US" sz="2400" dirty="0" smtClean="0"/>
              <a:t>Students will develop a formula for determining the sum of the interior angles in a polygon, and use that formula to solve for missing angle measurements. </a:t>
            </a:r>
          </a:p>
          <a:p>
            <a:pPr lvl="1">
              <a:buFont typeface="Arial" pitchFamily="34" charset="0"/>
              <a:buChar char="•"/>
            </a:pPr>
            <a:endParaRPr lang="en-US" sz="2400" dirty="0"/>
          </a:p>
          <a:p>
            <a:pPr marL="0" lvl="1" indent="0">
              <a:buNone/>
            </a:pPr>
            <a:r>
              <a:rPr lang="en-US" sz="2400" b="1" dirty="0" smtClean="0"/>
              <a:t>Success Criteria:</a:t>
            </a:r>
          </a:p>
          <a:p>
            <a:pPr lvl="1"/>
            <a:r>
              <a:rPr lang="en-US" sz="2400" dirty="0" smtClean="0"/>
              <a:t>Students will achieve 80% or higher on exit ticket and will be able to correctly use the polygon sum formula.  </a:t>
            </a:r>
          </a:p>
        </p:txBody>
      </p:sp>
    </p:spTree>
    <p:extLst>
      <p:ext uri="{BB962C8B-B14F-4D97-AF65-F5344CB8AC3E}">
        <p14:creationId xmlns:p14="http://schemas.microsoft.com/office/powerpoint/2010/main" val="405106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0157" y="457200"/>
            <a:ext cx="8229600" cy="715963"/>
          </a:xfrm>
        </p:spPr>
        <p:txBody>
          <a:bodyPr/>
          <a:lstStyle/>
          <a:p>
            <a:pPr eaLnBrk="1" hangingPunct="1"/>
            <a:r>
              <a:rPr lang="en-US" sz="4000" dirty="0" smtClean="0"/>
              <a:t>Review of polygons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39885" y="1444625"/>
            <a:ext cx="77724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Polygon</a:t>
            </a:r>
            <a:r>
              <a:rPr lang="en-US" dirty="0"/>
              <a:t>: a closed figure in a plane, formed by connecting line segments endpoint to endpoint, with each segment intersecting exactly two others.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/>
              <a:t> The name of a polygon depends on the number of sides it has.  Below is a family tree of some of the regular polygons.  Lets try to name some.</a:t>
            </a:r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2" cstate="print"/>
          <a:srcRect l="781" t="15625" r="48438" b="44792"/>
          <a:stretch>
            <a:fillRect/>
          </a:stretch>
        </p:blipFill>
        <p:spPr bwMode="auto">
          <a:xfrm>
            <a:off x="1339985" y="3048000"/>
            <a:ext cx="6172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329213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67511" y="8001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 dirty="0"/>
              <a:t>The sum of the measures of </a:t>
            </a:r>
            <a:r>
              <a:rPr lang="en-US" sz="2000" dirty="0">
                <a:solidFill>
                  <a:srgbClr val="FF3300"/>
                </a:solidFill>
              </a:rPr>
              <a:t>interior angles</a:t>
            </a:r>
            <a:r>
              <a:rPr lang="en-US" sz="2000" dirty="0"/>
              <a:t> of a polygon depends on the number of sides it has.</a:t>
            </a:r>
          </a:p>
        </p:txBody>
      </p:sp>
      <p:sp>
        <p:nvSpPr>
          <p:cNvPr id="7171" name="Text Box 57"/>
          <p:cNvSpPr txBox="1">
            <a:spLocks noChangeArrowheads="1"/>
          </p:cNvSpPr>
          <p:nvPr/>
        </p:nvSpPr>
        <p:spPr bwMode="auto">
          <a:xfrm>
            <a:off x="4724400" y="1997074"/>
            <a:ext cx="1257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Exterior Angle</a:t>
            </a:r>
          </a:p>
        </p:txBody>
      </p:sp>
      <p:sp>
        <p:nvSpPr>
          <p:cNvPr id="7172" name="Text Box 59"/>
          <p:cNvSpPr txBox="1">
            <a:spLocks noChangeArrowheads="1"/>
          </p:cNvSpPr>
          <p:nvPr/>
        </p:nvSpPr>
        <p:spPr bwMode="auto">
          <a:xfrm>
            <a:off x="7887511" y="2069559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Interior Angle</a:t>
            </a:r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2057400" y="6019800"/>
            <a:ext cx="5105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Now, let’s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Explore!</a:t>
            </a:r>
          </a:p>
        </p:txBody>
      </p:sp>
      <p:pic>
        <p:nvPicPr>
          <p:cNvPr id="7174" name="Picture 62"/>
          <p:cNvPicPr>
            <a:picLocks noChangeAspect="1" noChangeArrowheads="1"/>
          </p:cNvPicPr>
          <p:nvPr/>
        </p:nvPicPr>
        <p:blipFill>
          <a:blip r:embed="rId2" cstate="print"/>
          <a:srcRect t="23021" r="17073" b="13669"/>
          <a:stretch>
            <a:fillRect/>
          </a:stretch>
        </p:blipFill>
        <p:spPr bwMode="auto">
          <a:xfrm>
            <a:off x="5867400" y="1627187"/>
            <a:ext cx="21336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Line 63"/>
          <p:cNvSpPr>
            <a:spLocks noChangeShapeType="1"/>
          </p:cNvSpPr>
          <p:nvPr/>
        </p:nvSpPr>
        <p:spPr bwMode="auto">
          <a:xfrm>
            <a:off x="5817951" y="2421984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64"/>
          <p:cNvSpPr>
            <a:spLocks noChangeShapeType="1"/>
          </p:cNvSpPr>
          <p:nvPr/>
        </p:nvSpPr>
        <p:spPr bwMode="auto">
          <a:xfrm flipH="1">
            <a:off x="6820711" y="2447924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304800" y="4038600"/>
            <a:ext cx="62484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How can the sum of the interior angles of a polygon be found?</a:t>
            </a:r>
          </a:p>
          <a:p>
            <a:pPr marL="342900" indent="-342900">
              <a:spcBef>
                <a:spcPct val="50000"/>
              </a:spcBef>
            </a:pPr>
            <a:endParaRPr lang="en-US"/>
          </a:p>
          <a:p>
            <a:pPr marL="342900" indent="-342900">
              <a:spcBef>
                <a:spcPct val="50000"/>
              </a:spcBef>
            </a:pPr>
            <a:r>
              <a:rPr lang="en-US"/>
              <a:t>2.  How can the measure of one interior angle of a regular polygon be found?</a:t>
            </a: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533400" y="31242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 Rounded MT Bold" pitchFamily="34" charset="0"/>
              </a:rPr>
              <a:t>Here are the Questions you will be Investigating Today!</a:t>
            </a:r>
          </a:p>
        </p:txBody>
      </p:sp>
    </p:spTree>
    <p:extLst>
      <p:ext uri="{BB962C8B-B14F-4D97-AF65-F5344CB8AC3E}">
        <p14:creationId xmlns:p14="http://schemas.microsoft.com/office/powerpoint/2010/main" val="4256875072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" grpId="0"/>
      <p:bldP spid="4161" grpId="0"/>
      <p:bldP spid="41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99160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Investigation #1 is there a polygon sum formula?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28" y="1545006"/>
            <a:ext cx="7520940" cy="3579849"/>
          </a:xfrm>
        </p:spPr>
        <p:txBody>
          <a:bodyPr>
            <a:normAutofit/>
          </a:bodyPr>
          <a:lstStyle/>
          <a:p>
            <a:r>
              <a:rPr lang="en-US" dirty="0" smtClean="0"/>
              <a:t>Step 1:  </a:t>
            </a:r>
            <a:r>
              <a:rPr lang="en-US" sz="1800" b="0" dirty="0" smtClean="0"/>
              <a:t>Divide </a:t>
            </a:r>
            <a:r>
              <a:rPr lang="en-US" sz="1800" b="0" dirty="0"/>
              <a:t>the quadrilateral above into two triangles. Using our knowledge of the angles in a triangle, what </a:t>
            </a:r>
            <a:r>
              <a:rPr lang="en-US" sz="1800" b="0" dirty="0" smtClean="0"/>
              <a:t> would </a:t>
            </a:r>
            <a:r>
              <a:rPr lang="en-US" sz="1800" b="0" dirty="0"/>
              <a:t>the angles in a quadrilateral sum to?</a:t>
            </a:r>
          </a:p>
          <a:p>
            <a:pPr marL="0" indent="0"/>
            <a:r>
              <a:rPr lang="en-US" dirty="0" smtClean="0"/>
              <a:t>Step 2: </a:t>
            </a:r>
            <a:r>
              <a:rPr lang="en-US" sz="1800" b="0" dirty="0" smtClean="0"/>
              <a:t>Fill in Table A in the appropriate space: </a:t>
            </a:r>
            <a:endParaRPr lang="en-US" sz="1800" dirty="0"/>
          </a:p>
        </p:txBody>
      </p:sp>
      <p:sp>
        <p:nvSpPr>
          <p:cNvPr id="4" name="Parallelogram 3"/>
          <p:cNvSpPr/>
          <p:nvPr/>
        </p:nvSpPr>
        <p:spPr>
          <a:xfrm>
            <a:off x="3146898" y="3170256"/>
            <a:ext cx="2436020" cy="1638822"/>
          </a:xfrm>
          <a:prstGeom prst="parallelogram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116" y="4850831"/>
            <a:ext cx="9205116" cy="154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64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99160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Investigation #1 is there a polygon sum formula?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959" y="1828800"/>
            <a:ext cx="8288878" cy="3923761"/>
          </a:xfrm>
        </p:spPr>
        <p:txBody>
          <a:bodyPr/>
          <a:lstStyle/>
          <a:p>
            <a:pPr marL="0" indent="0"/>
            <a:r>
              <a:rPr lang="en-US" sz="1800" dirty="0" smtClean="0"/>
              <a:t>Step 3: </a:t>
            </a:r>
            <a:r>
              <a:rPr lang="en-US" sz="1800" b="0" dirty="0" smtClean="0"/>
              <a:t>Repeat steps one and two for the pentagon and the hexagon. </a:t>
            </a:r>
          </a:p>
          <a:p>
            <a:pPr marL="0" indent="0"/>
            <a:r>
              <a:rPr lang="en-US" sz="1800" dirty="0" smtClean="0"/>
              <a:t>Step 4: </a:t>
            </a:r>
            <a:r>
              <a:rPr lang="en-US" sz="1800" b="0" dirty="0" smtClean="0"/>
              <a:t>Fill in the missing information in the table by finding the pattern! 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b="0" dirty="0"/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/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/>
          </a:p>
          <a:p>
            <a:pPr marL="0" indent="0"/>
            <a:r>
              <a:rPr lang="en-US" dirty="0"/>
              <a:t> </a:t>
            </a:r>
          </a:p>
          <a:p>
            <a:pPr marL="0" indent="0"/>
            <a:endParaRPr lang="en-US" b="0" dirty="0" smtClean="0"/>
          </a:p>
        </p:txBody>
      </p:sp>
      <p:sp>
        <p:nvSpPr>
          <p:cNvPr id="6" name="Regular Pentagon 5"/>
          <p:cNvSpPr/>
          <p:nvPr/>
        </p:nvSpPr>
        <p:spPr>
          <a:xfrm>
            <a:off x="1957691" y="2735904"/>
            <a:ext cx="1905000" cy="1752600"/>
          </a:xfrm>
          <a:prstGeom prst="pentago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Hexagon 6"/>
          <p:cNvSpPr/>
          <p:nvPr/>
        </p:nvSpPr>
        <p:spPr>
          <a:xfrm>
            <a:off x="4535532" y="2849968"/>
            <a:ext cx="2133600" cy="1524471"/>
          </a:xfrm>
          <a:prstGeom prst="hexago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 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41" y="4876800"/>
            <a:ext cx="818438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4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899160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Investigation #1 is there a polygon sum formula?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534400" cy="4419600"/>
          </a:xfrm>
        </p:spPr>
        <p:txBody>
          <a:bodyPr/>
          <a:lstStyle/>
          <a:p>
            <a:pPr marL="0" indent="0"/>
            <a:r>
              <a:rPr lang="en-US" sz="1800" dirty="0" smtClean="0"/>
              <a:t>Step 5:</a:t>
            </a:r>
            <a:r>
              <a:rPr lang="en-US" sz="1800" b="0" dirty="0" smtClean="0"/>
              <a:t> Complete conjectures 1 and 2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2400" dirty="0" smtClean="0"/>
              <a:t>1</a:t>
            </a:r>
            <a:r>
              <a:rPr lang="en-US" sz="2400" dirty="0"/>
              <a:t>. Quadrilateral Sum Conjecture:</a:t>
            </a:r>
          </a:p>
          <a:p>
            <a:r>
              <a:rPr lang="en-US" sz="2400" b="0" dirty="0"/>
              <a:t>	The sum of the measures of the four interior angles of any quadrilateral is _______ </a:t>
            </a:r>
            <a:r>
              <a:rPr lang="en-US" sz="2400" dirty="0"/>
              <a:t>.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2. Pentagon Sum Conjecture:</a:t>
            </a:r>
          </a:p>
          <a:p>
            <a:r>
              <a:rPr lang="en-US" sz="2400" dirty="0"/>
              <a:t>	</a:t>
            </a:r>
            <a:r>
              <a:rPr lang="en-US" sz="2400" b="0" dirty="0"/>
              <a:t>The sum of the measures of the five interior angles of any pentagon is _______ 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9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0109" y="762000"/>
            <a:ext cx="899160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Investigation #1 is there a polygon sum formula?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Step 6:  </a:t>
            </a:r>
            <a:r>
              <a:rPr lang="en-US" sz="2400" b="0" dirty="0"/>
              <a:t>Use the same </a:t>
            </a:r>
            <a:r>
              <a:rPr lang="en-US" sz="2400" b="0" dirty="0" smtClean="0"/>
              <a:t>polygons- </a:t>
            </a:r>
            <a:r>
              <a:rPr lang="en-US" sz="2400" b="0" dirty="0"/>
              <a:t>quadrilateral, pentagon, and hexagon- to fill in Table B below.</a:t>
            </a:r>
          </a:p>
          <a:p>
            <a:pPr lvl="0">
              <a:buFont typeface="Arial" pitchFamily="34" charset="0"/>
              <a:buChar char="•"/>
            </a:pPr>
            <a:endParaRPr lang="en-US" b="0" dirty="0" smtClean="0"/>
          </a:p>
          <a:p>
            <a:pPr lvl="0">
              <a:buFont typeface="Arial" pitchFamily="34" charset="0"/>
              <a:buChar char="•"/>
            </a:pPr>
            <a:endParaRPr lang="en-US" b="0" dirty="0"/>
          </a:p>
          <a:p>
            <a:pPr lvl="0">
              <a:buFont typeface="Arial" pitchFamily="34" charset="0"/>
              <a:buChar char="•"/>
            </a:pPr>
            <a:endParaRPr lang="en-US" b="0" dirty="0" smtClean="0"/>
          </a:p>
          <a:p>
            <a:pPr lvl="0">
              <a:buFont typeface="Arial" pitchFamily="34" charset="0"/>
              <a:buChar char="•"/>
            </a:pPr>
            <a:endParaRPr lang="en-US" b="0" dirty="0"/>
          </a:p>
        </p:txBody>
      </p:sp>
      <p:sp>
        <p:nvSpPr>
          <p:cNvPr id="7" name="Parallelogram 6"/>
          <p:cNvSpPr/>
          <p:nvPr/>
        </p:nvSpPr>
        <p:spPr>
          <a:xfrm>
            <a:off x="685800" y="3403060"/>
            <a:ext cx="1908015" cy="1208243"/>
          </a:xfrm>
          <a:prstGeom prst="parallelogram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gular Pentagon 7"/>
          <p:cNvSpPr/>
          <p:nvPr/>
        </p:nvSpPr>
        <p:spPr>
          <a:xfrm>
            <a:off x="3575609" y="3098260"/>
            <a:ext cx="1609725" cy="1513043"/>
          </a:xfrm>
          <a:prstGeom prst="pentago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5990573" y="3098260"/>
            <a:ext cx="1778050" cy="1445732"/>
          </a:xfrm>
          <a:prstGeom prst="hexago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 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382" y="4643662"/>
            <a:ext cx="9515982" cy="1585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35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2273</TotalTime>
  <Words>786</Words>
  <Application>Microsoft Office PowerPoint</Application>
  <PresentationFormat>On-screen Show (4:3)</PresentationFormat>
  <Paragraphs>147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Urban</vt:lpstr>
      <vt:lpstr>DO NOW! </vt:lpstr>
      <vt:lpstr>Chapter 5- discovering and proving polygon properties</vt:lpstr>
      <vt:lpstr>5.1 Polygon sum conjecture </vt:lpstr>
      <vt:lpstr>Review of polygons</vt:lpstr>
      <vt:lpstr>PowerPoint Presentation</vt:lpstr>
      <vt:lpstr>Investigation #1 is there a polygon sum formula?</vt:lpstr>
      <vt:lpstr>Investigation #1 is there a polygon sum formula?</vt:lpstr>
      <vt:lpstr>Investigation #1 is there a polygon sum formula?</vt:lpstr>
      <vt:lpstr>Investigation #1 is there a polygon sum formula?</vt:lpstr>
      <vt:lpstr>Investigation #1 is there a polygon sum formula?</vt:lpstr>
      <vt:lpstr>Practice!</vt:lpstr>
      <vt:lpstr>Practice!</vt:lpstr>
      <vt:lpstr>PowerPoint Presentation</vt:lpstr>
      <vt:lpstr>PowerPoint Presentation</vt:lpstr>
      <vt:lpstr>PowerPoint Presentation</vt:lpstr>
      <vt:lpstr>PRACTICE!</vt:lpstr>
      <vt:lpstr>PowerPoint Presentation</vt:lpstr>
      <vt:lpstr>PowerPoint Presentation</vt:lpstr>
      <vt:lpstr>EXIT TICKET!</vt:lpstr>
      <vt:lpstr>1. </vt:lpstr>
      <vt:lpstr>2. </vt:lpstr>
      <vt:lpstr>3. </vt:lpstr>
      <vt:lpstr>4.</vt:lpstr>
      <vt:lpstr>5.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30</cp:revision>
  <dcterms:created xsi:type="dcterms:W3CDTF">2014-01-09T18:30:51Z</dcterms:created>
  <dcterms:modified xsi:type="dcterms:W3CDTF">2015-11-05T22:08:31Z</dcterms:modified>
</cp:coreProperties>
</file>