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9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4FEDF-3F2C-4C9A-8CA8-838982AEF92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1EC02-4B4F-4A63-A57D-A65D6E4C8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13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3C5D3709-DFA0-4F9F-9B0A-6015D5C75AC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4C709E3D-A894-4393-A158-4B188EA95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8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X=73</a:t>
            </a:r>
          </a:p>
          <a:p>
            <a:r>
              <a:rPr lang="en-US" dirty="0" smtClean="0"/>
              <a:t>V=60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09E3D-A894-4393-A158-4B188EA959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4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Z=110</a:t>
            </a:r>
          </a:p>
          <a:p>
            <a:r>
              <a:rPr lang="en-US" dirty="0" smtClean="0"/>
              <a:t>W=24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09E3D-A894-4393-A158-4B188EA959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8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A=69</a:t>
            </a:r>
          </a:p>
          <a:p>
            <a:r>
              <a:rPr lang="en-US" dirty="0" smtClean="0"/>
              <a:t>B=47</a:t>
            </a:r>
          </a:p>
          <a:p>
            <a:r>
              <a:rPr lang="en-US" dirty="0" smtClean="0"/>
              <a:t>C=116</a:t>
            </a:r>
          </a:p>
          <a:p>
            <a:r>
              <a:rPr lang="en-US" dirty="0" smtClean="0"/>
              <a:t>D=93</a:t>
            </a:r>
          </a:p>
          <a:p>
            <a:r>
              <a:rPr lang="en-US" dirty="0" smtClean="0"/>
              <a:t>E=86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09E3D-A894-4393-A158-4B188EA959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1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FDE0DC-D684-408C-9A7F-01CD930D161E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244196D-FE11-4280-9195-DC3B85F833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9753600" cy="548640"/>
          </a:xfrm>
        </p:spPr>
        <p:txBody>
          <a:bodyPr/>
          <a:lstStyle/>
          <a:p>
            <a:r>
              <a:rPr lang="en-US" dirty="0" smtClean="0"/>
              <a:t>Do Now: Review! </a:t>
            </a:r>
            <a:br>
              <a:rPr lang="en-US" dirty="0" smtClean="0"/>
            </a:br>
            <a:r>
              <a:rPr lang="en-US" dirty="0" smtClean="0"/>
              <a:t>Solve for the missing angle measures.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970737"/>
            <a:ext cx="2133600" cy="168686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970738"/>
            <a:ext cx="2224088" cy="2020888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6079"/>
            <a:ext cx="2286000" cy="107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Isosceles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				</a:t>
            </a:r>
            <a:r>
              <a:rPr lang="en-US" b="0" dirty="0" smtClean="0"/>
              <a:t>Label these two triangles</a:t>
            </a:r>
            <a:endParaRPr lang="en-US" b="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1219200"/>
            <a:ext cx="3352800" cy="34290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306455" y="1733550"/>
            <a:ext cx="36798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305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#1 Base angles in an isosceles triangle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7962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2667000" cy="320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978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9783"/>
            <a:ext cx="8610600" cy="65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379" y="1219200"/>
            <a:ext cx="2209800" cy="207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18164"/>
            <a:ext cx="7848600" cy="82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688" y="4171081"/>
            <a:ext cx="20050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713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3579849"/>
          </a:xfrm>
        </p:spPr>
        <p:txBody>
          <a:bodyPr/>
          <a:lstStyle/>
          <a:p>
            <a:r>
              <a:rPr lang="en-US" sz="2000" b="0" dirty="0"/>
              <a:t>Step 4: Fold the tracing paper to compare the measures of the base </a:t>
            </a:r>
            <a:r>
              <a:rPr lang="en-US" sz="2000" b="0" dirty="0" smtClean="0"/>
              <a:t>	angles</a:t>
            </a:r>
            <a:r>
              <a:rPr lang="en-US" sz="2000" b="0" dirty="0"/>
              <a:t>. What do you notice</a:t>
            </a:r>
            <a:r>
              <a:rPr lang="en-US" sz="2000" b="0" dirty="0" smtClean="0"/>
              <a:t>?</a:t>
            </a:r>
          </a:p>
          <a:p>
            <a:endParaRPr lang="en-US" sz="2000" b="0" dirty="0" smtClean="0"/>
          </a:p>
          <a:p>
            <a:r>
              <a:rPr lang="en-US" sz="2000" dirty="0"/>
              <a:t>Isosceles Triangle Conjecture: </a:t>
            </a:r>
            <a:r>
              <a:rPr lang="en-US" sz="2000" b="0" dirty="0"/>
              <a:t>If a triangle is isosceles, </a:t>
            </a:r>
            <a:r>
              <a:rPr lang="en-US" sz="2000" b="0" dirty="0" smtClean="0"/>
              <a:t>then </a:t>
            </a:r>
          </a:p>
          <a:p>
            <a:r>
              <a:rPr lang="en-US" sz="2000" b="0" dirty="0" smtClean="0"/>
              <a:t>________________________________, </a:t>
            </a:r>
            <a:r>
              <a:rPr lang="en-US" sz="2000" b="0" dirty="0"/>
              <a:t>and conversely if </a:t>
            </a:r>
            <a:r>
              <a:rPr lang="en-US" sz="2000" b="0" dirty="0" smtClean="0"/>
              <a:t>a triangle </a:t>
            </a:r>
            <a:r>
              <a:rPr lang="en-US" sz="2000" b="0" dirty="0"/>
              <a:t>has two </a:t>
            </a:r>
            <a:endParaRPr lang="en-US" sz="2000" b="0" dirty="0" smtClean="0"/>
          </a:p>
          <a:p>
            <a:r>
              <a:rPr lang="en-US" sz="2000" b="0" dirty="0" smtClean="0"/>
              <a:t>congruent </a:t>
            </a:r>
            <a:r>
              <a:rPr lang="en-US" sz="2000" b="0" dirty="0"/>
              <a:t>angles, then __________________________. </a:t>
            </a:r>
          </a:p>
          <a:p>
            <a:endParaRPr lang="en-US" sz="20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2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lets practice – Level one *basic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95400" y="1828800"/>
            <a:ext cx="1828800" cy="20574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876800" y="1768764"/>
            <a:ext cx="2084070" cy="256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818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87640" cy="548640"/>
          </a:xfrm>
        </p:spPr>
        <p:txBody>
          <a:bodyPr/>
          <a:lstStyle/>
          <a:p>
            <a:r>
              <a:rPr lang="en-US" dirty="0" smtClean="0"/>
              <a:t>Now lets practice – Level two*proficient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29013" y="1600200"/>
            <a:ext cx="1985588" cy="2050473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0" y="1669472"/>
            <a:ext cx="2286000" cy="191192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6019800" y="1600200"/>
            <a:ext cx="2590800" cy="223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64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87640" cy="548640"/>
          </a:xfrm>
        </p:spPr>
        <p:txBody>
          <a:bodyPr/>
          <a:lstStyle/>
          <a:p>
            <a:r>
              <a:rPr lang="en-US" dirty="0" smtClean="0"/>
              <a:t>Now lets practice – Level three*advanced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2971800" cy="269176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5200073" y="1600199"/>
            <a:ext cx="2667000" cy="253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3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91600" cy="548640"/>
          </a:xfrm>
        </p:spPr>
        <p:txBody>
          <a:bodyPr/>
          <a:lstStyle/>
          <a:p>
            <a:r>
              <a:rPr lang="en-US" dirty="0" smtClean="0"/>
              <a:t>Chapter 4: </a:t>
            </a:r>
            <a:br>
              <a:rPr lang="en-US" dirty="0" smtClean="0"/>
            </a:br>
            <a:r>
              <a:rPr lang="en-US" dirty="0" smtClean="0"/>
              <a:t>Discovering and proving triangle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7520940" cy="3579849"/>
          </a:xfrm>
        </p:spPr>
        <p:txBody>
          <a:bodyPr>
            <a:noAutofit/>
          </a:bodyPr>
          <a:lstStyle/>
          <a:p>
            <a:r>
              <a:rPr lang="en-US" sz="2600" b="0" dirty="0" smtClean="0"/>
              <a:t>Objectives: In this chapter we will:</a:t>
            </a:r>
          </a:p>
          <a:p>
            <a:pPr>
              <a:buFont typeface="Arial" pitchFamily="34" charset="0"/>
              <a:buChar char="•"/>
            </a:pPr>
            <a:r>
              <a:rPr lang="en-US" sz="2600" b="0" dirty="0" smtClean="0"/>
              <a:t>Discover relationships between the sides and angles of triangles</a:t>
            </a:r>
          </a:p>
          <a:p>
            <a:pPr>
              <a:buFont typeface="Arial" pitchFamily="34" charset="0"/>
              <a:buChar char="•"/>
            </a:pPr>
            <a:r>
              <a:rPr lang="en-US" sz="2600" b="0" dirty="0" smtClean="0"/>
              <a:t>Learn about the conditions that guarantee that two triangles are congruent</a:t>
            </a:r>
          </a:p>
          <a:p>
            <a:pPr>
              <a:buFont typeface="Arial" pitchFamily="34" charset="0"/>
              <a:buChar char="•"/>
            </a:pPr>
            <a:r>
              <a:rPr lang="en-US" sz="2600" b="0" dirty="0" smtClean="0"/>
              <a:t>Show that pairs of angles or pairs of sides are congruent </a:t>
            </a:r>
          </a:p>
          <a:p>
            <a:pPr>
              <a:buFont typeface="Arial" pitchFamily="34" charset="0"/>
              <a:buChar char="•"/>
            </a:pPr>
            <a:r>
              <a:rPr lang="en-US" sz="2600" b="0" dirty="0" smtClean="0"/>
              <a:t>Discover inequalities among sides and angles in triangles</a:t>
            </a:r>
          </a:p>
        </p:txBody>
      </p:sp>
    </p:spTree>
    <p:extLst>
      <p:ext uri="{BB962C8B-B14F-4D97-AF65-F5344CB8AC3E}">
        <p14:creationId xmlns:p14="http://schemas.microsoft.com/office/powerpoint/2010/main" val="170020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triangle sum conjecture, </a:t>
            </a:r>
            <a:br>
              <a:rPr lang="en-US" dirty="0" smtClean="0"/>
            </a:br>
            <a:r>
              <a:rPr lang="en-US" dirty="0" smtClean="0"/>
              <a:t>4.2 Isosceles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Learning Intentions:</a:t>
            </a:r>
          </a:p>
          <a:p>
            <a:pPr lvl="2">
              <a:buAutoNum type="arabicPeriod"/>
            </a:pPr>
            <a:r>
              <a:rPr lang="en-US" sz="2400" b="0" dirty="0" smtClean="0"/>
              <a:t>Students will </a:t>
            </a:r>
            <a:r>
              <a:rPr lang="en-US" sz="2400" dirty="0" smtClean="0"/>
              <a:t>understand the essential vocabulary of an isosceles triangle, and make important conclusions by solving complex diagrams using the triangle sum conjecture. </a:t>
            </a:r>
            <a:endParaRPr lang="en-US" sz="2400" b="0" dirty="0"/>
          </a:p>
          <a:p>
            <a:r>
              <a:rPr lang="en-US" sz="2400" dirty="0" smtClean="0"/>
              <a:t>Success Criteria:</a:t>
            </a:r>
          </a:p>
          <a:p>
            <a:pPr lvl="2">
              <a:buAutoNum type="arabicPeriod"/>
            </a:pPr>
            <a:r>
              <a:rPr lang="en-US" sz="2400" b="0" dirty="0" smtClean="0"/>
              <a:t>Students can solve at least one advanced level practice problem.</a:t>
            </a:r>
          </a:p>
          <a:p>
            <a:pPr lvl="2">
              <a:buAutoNum type="arabicPeriod"/>
            </a:pPr>
            <a:r>
              <a:rPr lang="en-US" sz="2400" dirty="0" smtClean="0"/>
              <a:t>Students can win on the tic-tac-toe board.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50575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7520940" cy="548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drawing a triangle on a separate sheet of paper.</a:t>
            </a:r>
          </a:p>
          <a:p>
            <a:pPr marL="0" indent="0"/>
            <a:endParaRPr lang="en-US" sz="3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letters </a:t>
            </a:r>
            <a:r>
              <a:rPr lang="en-US" sz="2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b,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interiors of the three angles and carefully cut out the triangle.   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629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00418"/>
            <a:ext cx="2743200" cy="22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70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159" y="1376608"/>
            <a:ext cx="9536236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91" y="5355431"/>
            <a:ext cx="87630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6" y="76200"/>
            <a:ext cx="49434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73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lets practice – Level one *basic</a:t>
            </a:r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2819400" cy="2514600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701731"/>
            <a:ext cx="2667000" cy="240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0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87640" cy="548640"/>
          </a:xfrm>
        </p:spPr>
        <p:txBody>
          <a:bodyPr/>
          <a:lstStyle/>
          <a:p>
            <a:r>
              <a:rPr lang="en-US" dirty="0" smtClean="0"/>
              <a:t>Now lets practice – Level two*proficient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18" y="1512332"/>
            <a:ext cx="3452812" cy="282416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769745"/>
            <a:ext cx="2438400" cy="256675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262" y="1651188"/>
            <a:ext cx="1328738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5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87640" cy="548640"/>
          </a:xfrm>
        </p:spPr>
        <p:txBody>
          <a:bodyPr/>
          <a:lstStyle/>
          <a:p>
            <a:r>
              <a:rPr lang="en-US" dirty="0" smtClean="0"/>
              <a:t>Now lets practice – Level three*advanced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1443496"/>
            <a:ext cx="889848" cy="2325018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310146"/>
            <a:ext cx="432435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1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87640" cy="548640"/>
          </a:xfrm>
        </p:spPr>
        <p:txBody>
          <a:bodyPr/>
          <a:lstStyle/>
          <a:p>
            <a:r>
              <a:rPr lang="en-US" dirty="0" smtClean="0"/>
              <a:t>Now lets practice – Level three*advanced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43000"/>
            <a:ext cx="56388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13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894</TotalTime>
  <Words>228</Words>
  <Application>Microsoft Office PowerPoint</Application>
  <PresentationFormat>On-screen Show (4:3)</PresentationFormat>
  <Paragraphs>51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Do Now: Review!  Solve for the missing angle measures. </vt:lpstr>
      <vt:lpstr>Chapter 4:  Discovering and proving triangle properties</vt:lpstr>
      <vt:lpstr>4.1 triangle sum conjecture,  4.2 Isosceles triangles</vt:lpstr>
      <vt:lpstr>PowerPoint Presentation</vt:lpstr>
      <vt:lpstr>PowerPoint Presentation</vt:lpstr>
      <vt:lpstr>Now lets practice – Level one *basic</vt:lpstr>
      <vt:lpstr>Now lets practice – Level two*proficient</vt:lpstr>
      <vt:lpstr>Now lets practice – Level three*advanced</vt:lpstr>
      <vt:lpstr>Now lets practice – Level three*advanced</vt:lpstr>
      <vt:lpstr>4.2 Isosceles triangles</vt:lpstr>
      <vt:lpstr>Investigation #1 Base angles in an isosceles triangle</vt:lpstr>
      <vt:lpstr>PowerPoint Presentation</vt:lpstr>
      <vt:lpstr>PowerPoint Presentation</vt:lpstr>
      <vt:lpstr>Now lets practice – Level one *basic</vt:lpstr>
      <vt:lpstr>Now lets practice – Level two*proficient</vt:lpstr>
      <vt:lpstr>Now lets practice – Level three*advanced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Review!  What do we Know about triangles?</dc:title>
  <dc:creator>Windows User</dc:creator>
  <cp:lastModifiedBy>Windows User</cp:lastModifiedBy>
  <cp:revision>15</cp:revision>
  <cp:lastPrinted>2015-10-05T20:48:11Z</cp:lastPrinted>
  <dcterms:created xsi:type="dcterms:W3CDTF">2013-11-12T14:26:33Z</dcterms:created>
  <dcterms:modified xsi:type="dcterms:W3CDTF">2015-10-05T21:23:05Z</dcterms:modified>
</cp:coreProperties>
</file>