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63" r:id="rId5"/>
    <p:sldId id="264" r:id="rId6"/>
    <p:sldId id="265" r:id="rId7"/>
    <p:sldId id="266" r:id="rId8"/>
    <p:sldId id="268" r:id="rId9"/>
    <p:sldId id="273" r:id="rId10"/>
    <p:sldId id="267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74FA-B8DA-4380-A0B9-4BDFC4EEBD32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735D-8091-4F39-BCDE-4E09006C1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539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74FA-B8DA-4380-A0B9-4BDFC4EEBD32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735D-8091-4F39-BCDE-4E09006C1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222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74FA-B8DA-4380-A0B9-4BDFC4EEBD32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735D-8091-4F39-BCDE-4E09006C1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549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74FA-B8DA-4380-A0B9-4BDFC4EEBD32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735D-8091-4F39-BCDE-4E09006C1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423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74FA-B8DA-4380-A0B9-4BDFC4EEBD32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735D-8091-4F39-BCDE-4E09006C1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308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74FA-B8DA-4380-A0B9-4BDFC4EEBD32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735D-8091-4F39-BCDE-4E09006C1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536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74FA-B8DA-4380-A0B9-4BDFC4EEBD32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735D-8091-4F39-BCDE-4E09006C1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440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74FA-B8DA-4380-A0B9-4BDFC4EEBD32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735D-8091-4F39-BCDE-4E09006C1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639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74FA-B8DA-4380-A0B9-4BDFC4EEBD32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735D-8091-4F39-BCDE-4E09006C1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545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74FA-B8DA-4380-A0B9-4BDFC4EEBD32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735D-8091-4F39-BCDE-4E09006C1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335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74FA-B8DA-4380-A0B9-4BDFC4EEBD32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3735D-8091-4F39-BCDE-4E09006C1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364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874FA-B8DA-4380-A0B9-4BDFC4EEBD32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3735D-8091-4F39-BCDE-4E09006C1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103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04800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Candara" pitchFamily="34" charset="0"/>
              </a:rPr>
              <a:t>Lesson 2.6 Special Angles on Parallel Lines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Candar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752600"/>
            <a:ext cx="8305800" cy="46482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Learning Intentions</a:t>
            </a:r>
          </a:p>
          <a:p>
            <a:pPr algn="l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andara" pitchFamily="34" charset="0"/>
              </a:rPr>
              <a:t>	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ndara" pitchFamily="34" charset="0"/>
              </a:rPr>
              <a:t>WALT identify the transversal and the different types of angles formed when a transversal cuts two parallel lines. </a:t>
            </a:r>
          </a:p>
          <a:p>
            <a:pPr algn="l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Success Criteria </a:t>
            </a:r>
          </a:p>
          <a:p>
            <a:pPr algn="l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andara" pitchFamily="34" charset="0"/>
              </a:rPr>
              <a:t>	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ndara" pitchFamily="34" charset="0"/>
              </a:rPr>
              <a:t>Students use proper vocab. When identifying angles and use conjectures to solve for the measures of different angles. 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256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andara" pitchFamily="34" charset="0"/>
              </a:rPr>
              <a:t>Lets use some reasoning…</a:t>
            </a:r>
            <a:endParaRPr lang="en-US" dirty="0">
              <a:solidFill>
                <a:schemeClr val="tx2">
                  <a:lumMod val="75000"/>
                </a:schemeClr>
              </a:solidFill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ndara" pitchFamily="34" charset="0"/>
              </a:rPr>
              <a:t>Conjecture 1: 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ndara" pitchFamily="34" charset="0"/>
              </a:rPr>
              <a:t>Identify the type of angles below </a:t>
            </a:r>
            <a:endParaRPr lang="en-US" sz="2800" b="1" dirty="0" smtClean="0">
              <a:solidFill>
                <a:schemeClr val="tx2">
                  <a:lumMod val="60000"/>
                  <a:lumOff val="40000"/>
                </a:schemeClr>
              </a:solidFill>
              <a:latin typeface="Candara" pitchFamily="34" charset="0"/>
            </a:endParaRPr>
          </a:p>
          <a:p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  <a:latin typeface="Candara" pitchFamily="34" charset="0"/>
            </a:endParaRPr>
          </a:p>
          <a:p>
            <a:endParaRPr lang="en-US" sz="2800" dirty="0" smtClean="0">
              <a:solidFill>
                <a:schemeClr val="tx2">
                  <a:lumMod val="60000"/>
                  <a:lumOff val="40000"/>
                </a:schemeClr>
              </a:solidFill>
              <a:latin typeface="Candara" pitchFamily="34" charset="0"/>
            </a:endParaRPr>
          </a:p>
          <a:p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  <a:latin typeface="Candara" pitchFamily="34" charset="0"/>
            </a:endParaRPr>
          </a:p>
          <a:p>
            <a:endParaRPr lang="en-US" sz="2800" dirty="0" smtClean="0">
              <a:solidFill>
                <a:schemeClr val="tx2">
                  <a:lumMod val="60000"/>
                  <a:lumOff val="40000"/>
                </a:schemeClr>
              </a:solidFill>
              <a:latin typeface="Candara" pitchFamily="34" charset="0"/>
            </a:endParaRPr>
          </a:p>
          <a:p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  <a:latin typeface="Candara" pitchFamily="34" charset="0"/>
            </a:endParaRPr>
          </a:p>
          <a:p>
            <a:endParaRPr lang="en-US" sz="2800" dirty="0" smtClean="0">
              <a:solidFill>
                <a:schemeClr val="tx2">
                  <a:lumMod val="60000"/>
                  <a:lumOff val="40000"/>
                </a:schemeClr>
              </a:solidFill>
              <a:latin typeface="Candara" pitchFamily="34" charset="0"/>
            </a:endParaRPr>
          </a:p>
          <a:p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ndara" pitchFamily="34" charset="0"/>
              </a:rPr>
              <a:t>If two parallel lines are cut by a transversal, then 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ndara" pitchFamily="34" charset="0"/>
              </a:rPr>
              <a:t>_____________________________________________. </a:t>
            </a:r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2514600"/>
            <a:ext cx="5317490" cy="2152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6466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andara" pitchFamily="34" charset="0"/>
              </a:rPr>
              <a:t>Lets use some reasoning…</a:t>
            </a:r>
            <a:endParaRPr lang="en-US" dirty="0">
              <a:solidFill>
                <a:schemeClr val="tx2">
                  <a:lumMod val="75000"/>
                </a:schemeClr>
              </a:solidFill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ndara" pitchFamily="34" charset="0"/>
              </a:rPr>
              <a:t>Conjecture 2: 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ndara" pitchFamily="34" charset="0"/>
              </a:rPr>
              <a:t>Identify the type of angles below </a:t>
            </a:r>
            <a:endParaRPr lang="en-US" sz="2800" b="1" dirty="0" smtClean="0">
              <a:solidFill>
                <a:schemeClr val="tx2">
                  <a:lumMod val="60000"/>
                  <a:lumOff val="40000"/>
                </a:schemeClr>
              </a:solidFill>
              <a:latin typeface="Candara" pitchFamily="34" charset="0"/>
            </a:endParaRPr>
          </a:p>
          <a:p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  <a:latin typeface="Candara" pitchFamily="34" charset="0"/>
            </a:endParaRPr>
          </a:p>
          <a:p>
            <a:endParaRPr lang="en-US" sz="2800" dirty="0" smtClean="0">
              <a:solidFill>
                <a:schemeClr val="tx2">
                  <a:lumMod val="60000"/>
                  <a:lumOff val="40000"/>
                </a:schemeClr>
              </a:solidFill>
              <a:latin typeface="Candara" pitchFamily="34" charset="0"/>
            </a:endParaRPr>
          </a:p>
          <a:p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  <a:latin typeface="Candara" pitchFamily="34" charset="0"/>
            </a:endParaRPr>
          </a:p>
          <a:p>
            <a:endParaRPr lang="en-US" sz="2800" dirty="0" smtClean="0">
              <a:solidFill>
                <a:schemeClr val="tx2">
                  <a:lumMod val="60000"/>
                  <a:lumOff val="40000"/>
                </a:schemeClr>
              </a:solidFill>
              <a:latin typeface="Candara" pitchFamily="34" charset="0"/>
            </a:endParaRPr>
          </a:p>
          <a:p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  <a:latin typeface="Candara" pitchFamily="34" charset="0"/>
            </a:endParaRPr>
          </a:p>
          <a:p>
            <a:endParaRPr lang="en-US" sz="2800" dirty="0" smtClean="0">
              <a:solidFill>
                <a:schemeClr val="tx2">
                  <a:lumMod val="60000"/>
                  <a:lumOff val="40000"/>
                </a:schemeClr>
              </a:solidFill>
              <a:latin typeface="Candara" pitchFamily="34" charset="0"/>
            </a:endParaRPr>
          </a:p>
          <a:p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ndara" pitchFamily="34" charset="0"/>
              </a:rPr>
              <a:t>If two parallel lines are cut by a transversal, then 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ndara" pitchFamily="34" charset="0"/>
              </a:rPr>
              <a:t>_____________________________________________. </a:t>
            </a: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286000"/>
            <a:ext cx="5335588" cy="246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0012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andara" pitchFamily="34" charset="0"/>
              </a:rPr>
              <a:t>Lets use some reasoning…</a:t>
            </a:r>
            <a:endParaRPr lang="en-US" dirty="0">
              <a:solidFill>
                <a:schemeClr val="tx2">
                  <a:lumMod val="75000"/>
                </a:schemeClr>
              </a:solidFill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ndara" pitchFamily="34" charset="0"/>
              </a:rPr>
              <a:t>Conjecture 3: 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ndara" pitchFamily="34" charset="0"/>
              </a:rPr>
              <a:t>Identify the type of angles below </a:t>
            </a:r>
            <a:endParaRPr lang="en-US" sz="2800" b="1" dirty="0" smtClean="0">
              <a:solidFill>
                <a:schemeClr val="tx2">
                  <a:lumMod val="60000"/>
                  <a:lumOff val="40000"/>
                </a:schemeClr>
              </a:solidFill>
              <a:latin typeface="Candara" pitchFamily="34" charset="0"/>
            </a:endParaRPr>
          </a:p>
          <a:p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  <a:latin typeface="Candara" pitchFamily="34" charset="0"/>
            </a:endParaRPr>
          </a:p>
          <a:p>
            <a:endParaRPr lang="en-US" sz="2800" dirty="0" smtClean="0">
              <a:solidFill>
                <a:schemeClr val="tx2">
                  <a:lumMod val="60000"/>
                  <a:lumOff val="40000"/>
                </a:schemeClr>
              </a:solidFill>
              <a:latin typeface="Candara" pitchFamily="34" charset="0"/>
            </a:endParaRPr>
          </a:p>
          <a:p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  <a:latin typeface="Candara" pitchFamily="34" charset="0"/>
            </a:endParaRPr>
          </a:p>
          <a:p>
            <a:endParaRPr lang="en-US" sz="2800" dirty="0" smtClean="0">
              <a:solidFill>
                <a:schemeClr val="tx2">
                  <a:lumMod val="60000"/>
                  <a:lumOff val="40000"/>
                </a:schemeClr>
              </a:solidFill>
              <a:latin typeface="Candara" pitchFamily="34" charset="0"/>
            </a:endParaRPr>
          </a:p>
          <a:p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  <a:latin typeface="Candara" pitchFamily="34" charset="0"/>
            </a:endParaRPr>
          </a:p>
          <a:p>
            <a:endParaRPr lang="en-US" sz="2800" dirty="0" smtClean="0">
              <a:solidFill>
                <a:schemeClr val="tx2">
                  <a:lumMod val="60000"/>
                  <a:lumOff val="40000"/>
                </a:schemeClr>
              </a:solidFill>
              <a:latin typeface="Candara" pitchFamily="34" charset="0"/>
            </a:endParaRPr>
          </a:p>
          <a:p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ndara" pitchFamily="34" charset="0"/>
              </a:rPr>
              <a:t>If two parallel lines are cut by a transversal, then 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ndara" pitchFamily="34" charset="0"/>
              </a:rPr>
              <a:t>_____________________________________________. </a:t>
            </a:r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2667000"/>
            <a:ext cx="50292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3582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practice.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practice solving for one or two angles on a simple diagram on SIDE B. 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52400" y="3048000"/>
            <a:ext cx="3810000" cy="2819400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429000"/>
            <a:ext cx="4022407" cy="2258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0097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practice.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practice solving for one or two angles on a simple diagram on SIDE B. </a:t>
            </a:r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276600"/>
            <a:ext cx="3962400" cy="2286000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6990" y="3242664"/>
            <a:ext cx="4000500" cy="229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291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Candara" pitchFamily="34" charset="0"/>
              </a:rPr>
              <a:t>Goal # 1: Identify the Transversal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458200" cy="48307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ndara" pitchFamily="34" charset="0"/>
              </a:rPr>
              <a:t>The </a:t>
            </a:r>
            <a:r>
              <a:rPr lang="en-US" sz="28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ndara" pitchFamily="34" charset="0"/>
              </a:rPr>
              <a:t>Transversal 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ndara" pitchFamily="34" charset="0"/>
              </a:rPr>
              <a:t> is the line that intersects two other lines in the plane. </a:t>
            </a:r>
          </a:p>
          <a:p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ndara" pitchFamily="34" charset="0"/>
              </a:rPr>
              <a:t>In this lesson, a transversal will usually intersect two parallel lines. </a:t>
            </a:r>
          </a:p>
          <a:p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ndara" pitchFamily="34" charset="0"/>
              </a:rPr>
              <a:t>When a transversal intersects two                           parallel lines, three different                                            types of angle pairs are formed. </a:t>
            </a: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  <a:latin typeface="Candara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600825" y="3930650"/>
            <a:ext cx="1247775" cy="2952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latin typeface="Times New Roman"/>
                <a:ea typeface="Calibri"/>
                <a:cs typeface="Times New Roman"/>
              </a:rPr>
              <a:t>Transversal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7305675" y="4150360"/>
            <a:ext cx="533400" cy="2095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800850" y="5721350"/>
            <a:ext cx="495300" cy="2952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effectLst/>
                <a:latin typeface="Times New Roman"/>
                <a:ea typeface="Calibri"/>
                <a:cs typeface="Times New Roman"/>
              </a:rPr>
              <a:t>&gt;&gt; 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6896100" y="4569460"/>
            <a:ext cx="495300" cy="2952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effectLst/>
                <a:latin typeface="Times New Roman"/>
                <a:ea typeface="Calibri"/>
                <a:cs typeface="Times New Roman"/>
              </a:rPr>
              <a:t>&gt;&gt; 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5324476" y="3810000"/>
            <a:ext cx="3438524" cy="2771775"/>
            <a:chOff x="900" y="2520"/>
            <a:chExt cx="3060" cy="2160"/>
          </a:xfrm>
        </p:grpSpPr>
        <p:cxnSp>
          <p:nvCxnSpPr>
            <p:cNvPr id="9" name="Line 11"/>
            <p:cNvCxnSpPr/>
            <p:nvPr/>
          </p:nvCxnSpPr>
          <p:spPr bwMode="auto">
            <a:xfrm flipV="1">
              <a:off x="1260" y="2520"/>
              <a:ext cx="2520" cy="21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Line 12"/>
            <p:cNvCxnSpPr/>
            <p:nvPr/>
          </p:nvCxnSpPr>
          <p:spPr bwMode="auto">
            <a:xfrm>
              <a:off x="900" y="3240"/>
              <a:ext cx="30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Line 13"/>
            <p:cNvCxnSpPr/>
            <p:nvPr/>
          </p:nvCxnSpPr>
          <p:spPr bwMode="auto">
            <a:xfrm>
              <a:off x="900" y="4140"/>
              <a:ext cx="28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292680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>
                <a:latin typeface="Candara" pitchFamily="34" charset="0"/>
              </a:rPr>
              <a:t>Identify the transversal… 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1524000" y="1828800"/>
            <a:ext cx="5181600" cy="3962400"/>
          </a:xfrm>
          <a:prstGeom prst="straightConnector1">
            <a:avLst/>
          </a:prstGeom>
          <a:ln w="28575">
            <a:headEnd type="arrow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1447800" y="1524000"/>
            <a:ext cx="3733799" cy="3962400"/>
          </a:xfrm>
          <a:prstGeom prst="straightConnector1">
            <a:avLst/>
          </a:prstGeom>
          <a:ln w="28575">
            <a:headEnd type="arrow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3276599" y="1752600"/>
            <a:ext cx="3810001" cy="3962400"/>
          </a:xfrm>
          <a:prstGeom prst="straightConnector1">
            <a:avLst/>
          </a:prstGeom>
          <a:ln w="28575">
            <a:headEnd type="arrow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12"/>
          <p:cNvSpPr txBox="1"/>
          <p:nvPr/>
        </p:nvSpPr>
        <p:spPr>
          <a:xfrm>
            <a:off x="3429000" y="1447800"/>
            <a:ext cx="304800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000" dirty="0">
                <a:solidFill>
                  <a:schemeClr val="accent1">
                    <a:lumMod val="90000"/>
                  </a:schemeClr>
                </a:solidFill>
              </a:rPr>
              <a:t>a</a:t>
            </a:r>
          </a:p>
        </p:txBody>
      </p:sp>
      <p:sp>
        <p:nvSpPr>
          <p:cNvPr id="8" name="TextBox 13"/>
          <p:cNvSpPr txBox="1"/>
          <p:nvPr/>
        </p:nvSpPr>
        <p:spPr>
          <a:xfrm>
            <a:off x="6705600" y="1828800"/>
            <a:ext cx="304800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000" dirty="0">
                <a:solidFill>
                  <a:schemeClr val="accent1">
                    <a:lumMod val="90000"/>
                  </a:schemeClr>
                </a:solidFill>
              </a:rPr>
              <a:t>b</a:t>
            </a:r>
          </a:p>
        </p:txBody>
      </p:sp>
      <p:sp>
        <p:nvSpPr>
          <p:cNvPr id="9" name="TextBox 14"/>
          <p:cNvSpPr txBox="1"/>
          <p:nvPr/>
        </p:nvSpPr>
        <p:spPr>
          <a:xfrm>
            <a:off x="1219200" y="1828800"/>
            <a:ext cx="304800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000" dirty="0">
                <a:solidFill>
                  <a:schemeClr val="accent1">
                    <a:lumMod val="90000"/>
                  </a:schemeClr>
                </a:solidFill>
              </a:rPr>
              <a:t>c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2895600" y="2819400"/>
            <a:ext cx="7620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 flipV="1">
            <a:off x="2667000" y="3048000"/>
            <a:ext cx="304800" cy="762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048000" y="2971800"/>
            <a:ext cx="7620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 flipV="1">
            <a:off x="2819400" y="3200400"/>
            <a:ext cx="304800" cy="762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267200" y="2590800"/>
            <a:ext cx="7620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4038600" y="2819400"/>
            <a:ext cx="304800" cy="762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19600" y="2743200"/>
            <a:ext cx="7620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 flipV="1">
            <a:off x="4191000" y="2971800"/>
            <a:ext cx="304800" cy="762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7446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Candara" pitchFamily="34" charset="0"/>
              </a:rPr>
              <a:t>Goal # 2: Identify Angles Formed by the Transversal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458200" cy="48307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ndara" pitchFamily="34" charset="0"/>
              </a:rPr>
              <a:t>The </a:t>
            </a:r>
            <a:r>
              <a:rPr lang="en-US" sz="28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ndara" pitchFamily="34" charset="0"/>
              </a:rPr>
              <a:t>Transversal 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ndara" pitchFamily="34" charset="0"/>
              </a:rPr>
              <a:t> is the line that intersects two other lines in the plane. </a:t>
            </a:r>
          </a:p>
          <a:p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ndara" pitchFamily="34" charset="0"/>
              </a:rPr>
              <a:t>When a transversal intersects two parallel lines, three different types of angle pairs are formed. </a:t>
            </a:r>
          </a:p>
          <a:p>
            <a:pPr lvl="1"/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ndara" pitchFamily="34" charset="0"/>
              </a:rPr>
              <a:t>Corresponding Angles</a:t>
            </a:r>
          </a:p>
          <a:p>
            <a:pPr lvl="1"/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ndara" pitchFamily="34" charset="0"/>
              </a:rPr>
              <a:t>Alternate Interior Angles</a:t>
            </a:r>
          </a:p>
          <a:p>
            <a:pPr lvl="1"/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ndara" pitchFamily="34" charset="0"/>
              </a:rPr>
              <a:t>Alternate Exterior Angles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  <a:latin typeface="Candara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772149" y="3473450"/>
            <a:ext cx="1247775" cy="2952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latin typeface="Times New Roman"/>
                <a:ea typeface="Calibri"/>
                <a:cs typeface="Times New Roman"/>
              </a:rPr>
              <a:t>Transversal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476999" y="3693160"/>
            <a:ext cx="533400" cy="2095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5972174" y="5264150"/>
            <a:ext cx="495300" cy="2952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effectLst/>
                <a:latin typeface="Times New Roman"/>
                <a:ea typeface="Calibri"/>
                <a:cs typeface="Times New Roman"/>
              </a:rPr>
              <a:t>&gt;&gt; 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6067424" y="4112260"/>
            <a:ext cx="495300" cy="2952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effectLst/>
                <a:latin typeface="Times New Roman"/>
                <a:ea typeface="Calibri"/>
                <a:cs typeface="Times New Roman"/>
              </a:rPr>
              <a:t>&gt;&gt; 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6638925" y="4022090"/>
            <a:ext cx="247650" cy="247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latin typeface="Calibri"/>
                <a:ea typeface="Calibri"/>
                <a:cs typeface="Times New Roman"/>
              </a:rPr>
              <a:t>1</a:t>
            </a: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6943725" y="4038600"/>
            <a:ext cx="219075" cy="228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latin typeface="Calibri"/>
                <a:ea typeface="Calibri"/>
                <a:cs typeface="Times New Roman"/>
              </a:rPr>
              <a:t>2</a:t>
            </a: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6753225" y="4248150"/>
            <a:ext cx="247650" cy="247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latin typeface="Calibri"/>
                <a:ea typeface="Calibri"/>
                <a:cs typeface="Times New Roman"/>
              </a:rPr>
              <a:t>4</a:t>
            </a: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5753100" y="5200650"/>
            <a:ext cx="247650" cy="247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latin typeface="Calibri"/>
                <a:ea typeface="Calibri"/>
                <a:cs typeface="Times New Roman"/>
              </a:rPr>
              <a:t>6</a:t>
            </a: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5581650" y="5391150"/>
            <a:ext cx="247650" cy="247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latin typeface="Calibri"/>
                <a:ea typeface="Calibri"/>
                <a:cs typeface="Times New Roman"/>
              </a:rPr>
              <a:t>8</a:t>
            </a: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5419725" y="5181600"/>
            <a:ext cx="247650" cy="247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latin typeface="Calibri"/>
                <a:ea typeface="Calibri"/>
                <a:cs typeface="Times New Roman"/>
              </a:rPr>
              <a:t>5</a:t>
            </a: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5305425" y="5381625"/>
            <a:ext cx="247650" cy="247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latin typeface="Calibri"/>
                <a:ea typeface="Calibri"/>
                <a:cs typeface="Times New Roman"/>
              </a:rPr>
              <a:t>7</a:t>
            </a: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6496050" y="4219575"/>
            <a:ext cx="247650" cy="247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latin typeface="Calibri"/>
                <a:ea typeface="Calibri"/>
                <a:cs typeface="Times New Roman"/>
              </a:rPr>
              <a:t>3</a:t>
            </a: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4876800" y="4048760"/>
            <a:ext cx="1247775" cy="2952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latin typeface="Times New Roman"/>
                <a:ea typeface="Calibri"/>
                <a:cs typeface="Times New Roman"/>
              </a:rPr>
              <a:t>Exterior</a:t>
            </a:r>
            <a:endParaRPr lang="en-US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4876800" y="4286885"/>
            <a:ext cx="1247775" cy="2952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latin typeface="Times New Roman"/>
                <a:ea typeface="Calibri"/>
                <a:cs typeface="Times New Roman"/>
              </a:rPr>
              <a:t>Interior</a:t>
            </a:r>
            <a:endParaRPr lang="en-US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6410325" y="5210810"/>
            <a:ext cx="1247775" cy="2952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latin typeface="Times New Roman"/>
                <a:ea typeface="Calibri"/>
                <a:cs typeface="Times New Roman"/>
              </a:rPr>
              <a:t>Interior</a:t>
            </a:r>
            <a:endParaRPr lang="en-US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3" name="Text Box 2"/>
          <p:cNvSpPr txBox="1">
            <a:spLocks noChangeArrowheads="1"/>
          </p:cNvSpPr>
          <p:nvPr/>
        </p:nvSpPr>
        <p:spPr bwMode="auto">
          <a:xfrm>
            <a:off x="6410325" y="5419725"/>
            <a:ext cx="1247775" cy="2952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latin typeface="Times New Roman"/>
                <a:ea typeface="Calibri"/>
                <a:cs typeface="Times New Roman"/>
              </a:rPr>
              <a:t>Exterior</a:t>
            </a:r>
            <a:endParaRPr lang="en-US" sz="1100">
              <a:effectLst/>
              <a:latin typeface="Calibri"/>
              <a:ea typeface="Calibri"/>
              <a:cs typeface="Times New Roman"/>
            </a:endParaRP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4495800" y="3352800"/>
            <a:ext cx="3438524" cy="2771775"/>
            <a:chOff x="900" y="2520"/>
            <a:chExt cx="3060" cy="2160"/>
          </a:xfrm>
        </p:grpSpPr>
        <p:cxnSp>
          <p:nvCxnSpPr>
            <p:cNvPr id="9" name="Line 11"/>
            <p:cNvCxnSpPr/>
            <p:nvPr/>
          </p:nvCxnSpPr>
          <p:spPr bwMode="auto">
            <a:xfrm flipV="1">
              <a:off x="1260" y="2520"/>
              <a:ext cx="2520" cy="21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Line 12"/>
            <p:cNvCxnSpPr/>
            <p:nvPr/>
          </p:nvCxnSpPr>
          <p:spPr bwMode="auto">
            <a:xfrm>
              <a:off x="900" y="3240"/>
              <a:ext cx="30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Line 13"/>
            <p:cNvCxnSpPr/>
            <p:nvPr/>
          </p:nvCxnSpPr>
          <p:spPr bwMode="auto">
            <a:xfrm>
              <a:off x="900" y="4140"/>
              <a:ext cx="28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834613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Candara" pitchFamily="34" charset="0"/>
              </a:rPr>
              <a:t>Goal # 2: Identify Angles Formed by the Transversal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94948"/>
            <a:ext cx="8458200" cy="4830763"/>
          </a:xfrm>
        </p:spPr>
        <p:txBody>
          <a:bodyPr>
            <a:normAutofit/>
          </a:bodyPr>
          <a:lstStyle/>
          <a:p>
            <a:r>
              <a:rPr lang="en-US" sz="28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ndara" pitchFamily="34" charset="0"/>
              </a:rPr>
              <a:t>Corresponding Angles: 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ndara" pitchFamily="34" charset="0"/>
              </a:rPr>
              <a:t> Corresponding angles have corresponding, or matching, positions. </a:t>
            </a:r>
          </a:p>
          <a:p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ndara" pitchFamily="34" charset="0"/>
              </a:rPr>
              <a:t>For example &lt;1 corresponds with &lt;5. They are both in the top right position.</a:t>
            </a:r>
          </a:p>
          <a:p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ndara" pitchFamily="34" charset="0"/>
              </a:rPr>
              <a:t>Find three other pairs: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  <a:latin typeface="Candara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048375" y="3325812"/>
            <a:ext cx="1247775" cy="2952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latin typeface="Times New Roman"/>
                <a:ea typeface="Calibri"/>
                <a:cs typeface="Times New Roman"/>
              </a:rPr>
              <a:t>Transversal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857999" y="3581400"/>
            <a:ext cx="533400" cy="2095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353174" y="5152390"/>
            <a:ext cx="495300" cy="2952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effectLst/>
                <a:latin typeface="Times New Roman"/>
                <a:ea typeface="Calibri"/>
                <a:cs typeface="Times New Roman"/>
              </a:rPr>
              <a:t>&gt;&gt; 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6448424" y="4000500"/>
            <a:ext cx="495300" cy="2952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effectLst/>
                <a:latin typeface="Times New Roman"/>
                <a:ea typeface="Calibri"/>
                <a:cs typeface="Times New Roman"/>
              </a:rPr>
              <a:t>&gt;&gt; 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7019925" y="3910330"/>
            <a:ext cx="247650" cy="247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latin typeface="Calibri"/>
                <a:ea typeface="Calibri"/>
                <a:cs typeface="Times New Roman"/>
              </a:rPr>
              <a:t>1</a:t>
            </a: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7324725" y="3926840"/>
            <a:ext cx="219075" cy="228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latin typeface="Calibri"/>
                <a:ea typeface="Calibri"/>
                <a:cs typeface="Times New Roman"/>
              </a:rPr>
              <a:t>2</a:t>
            </a: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7134225" y="4136390"/>
            <a:ext cx="247650" cy="247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latin typeface="Calibri"/>
                <a:ea typeface="Calibri"/>
                <a:cs typeface="Times New Roman"/>
              </a:rPr>
              <a:t>4</a:t>
            </a: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6134100" y="5088890"/>
            <a:ext cx="247650" cy="247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latin typeface="Calibri"/>
                <a:ea typeface="Calibri"/>
                <a:cs typeface="Times New Roman"/>
              </a:rPr>
              <a:t>6</a:t>
            </a: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5962650" y="5279390"/>
            <a:ext cx="247650" cy="247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latin typeface="Calibri"/>
                <a:ea typeface="Calibri"/>
                <a:cs typeface="Times New Roman"/>
              </a:rPr>
              <a:t>8</a:t>
            </a: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5800725" y="5069840"/>
            <a:ext cx="247650" cy="247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latin typeface="Calibri"/>
                <a:ea typeface="Calibri"/>
                <a:cs typeface="Times New Roman"/>
              </a:rPr>
              <a:t>5</a:t>
            </a: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5686425" y="5269865"/>
            <a:ext cx="247650" cy="247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latin typeface="Calibri"/>
                <a:ea typeface="Calibri"/>
                <a:cs typeface="Times New Roman"/>
              </a:rPr>
              <a:t>7</a:t>
            </a: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6877050" y="4107815"/>
            <a:ext cx="247650" cy="247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latin typeface="Calibri"/>
                <a:ea typeface="Calibri"/>
                <a:cs typeface="Times New Roman"/>
              </a:rPr>
              <a:t>3</a:t>
            </a: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5257800" y="3937000"/>
            <a:ext cx="1247775" cy="2952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latin typeface="Times New Roman"/>
                <a:ea typeface="Calibri"/>
                <a:cs typeface="Times New Roman"/>
              </a:rPr>
              <a:t>Exterior</a:t>
            </a:r>
            <a:endParaRPr lang="en-US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5257800" y="4175125"/>
            <a:ext cx="1247775" cy="2952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latin typeface="Times New Roman"/>
                <a:ea typeface="Calibri"/>
                <a:cs typeface="Times New Roman"/>
              </a:rPr>
              <a:t>Interior</a:t>
            </a:r>
            <a:endParaRPr lang="en-US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6791325" y="5099050"/>
            <a:ext cx="1247775" cy="2952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latin typeface="Times New Roman"/>
                <a:ea typeface="Calibri"/>
                <a:cs typeface="Times New Roman"/>
              </a:rPr>
              <a:t>Interior</a:t>
            </a:r>
            <a:endParaRPr lang="en-US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3" name="Text Box 2"/>
          <p:cNvSpPr txBox="1">
            <a:spLocks noChangeArrowheads="1"/>
          </p:cNvSpPr>
          <p:nvPr/>
        </p:nvSpPr>
        <p:spPr bwMode="auto">
          <a:xfrm>
            <a:off x="6791325" y="5307965"/>
            <a:ext cx="1247775" cy="2952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latin typeface="Times New Roman"/>
                <a:ea typeface="Calibri"/>
                <a:cs typeface="Times New Roman"/>
              </a:rPr>
              <a:t>Exterior</a:t>
            </a:r>
            <a:endParaRPr lang="en-US" sz="1100">
              <a:effectLst/>
              <a:latin typeface="Calibri"/>
              <a:ea typeface="Calibri"/>
              <a:cs typeface="Times New Roman"/>
            </a:endParaRP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4943476" y="3248025"/>
            <a:ext cx="3438524" cy="2771775"/>
            <a:chOff x="900" y="2520"/>
            <a:chExt cx="3060" cy="2160"/>
          </a:xfrm>
        </p:grpSpPr>
        <p:cxnSp>
          <p:nvCxnSpPr>
            <p:cNvPr id="9" name="Line 11"/>
            <p:cNvCxnSpPr/>
            <p:nvPr/>
          </p:nvCxnSpPr>
          <p:spPr bwMode="auto">
            <a:xfrm flipV="1">
              <a:off x="1260" y="2520"/>
              <a:ext cx="2520" cy="21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Line 12"/>
            <p:cNvCxnSpPr/>
            <p:nvPr/>
          </p:nvCxnSpPr>
          <p:spPr bwMode="auto">
            <a:xfrm>
              <a:off x="900" y="3240"/>
              <a:ext cx="30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Line 13"/>
            <p:cNvCxnSpPr/>
            <p:nvPr/>
          </p:nvCxnSpPr>
          <p:spPr bwMode="auto">
            <a:xfrm>
              <a:off x="900" y="4140"/>
              <a:ext cx="28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629836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Candara" pitchFamily="34" charset="0"/>
              </a:rPr>
              <a:t>Goal # 2: Identify Angles Formed by the Transversal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417637"/>
            <a:ext cx="8458200" cy="4830763"/>
          </a:xfrm>
        </p:spPr>
        <p:txBody>
          <a:bodyPr>
            <a:normAutofit/>
          </a:bodyPr>
          <a:lstStyle/>
          <a:p>
            <a:r>
              <a:rPr lang="en-US" sz="28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ndara" pitchFamily="34" charset="0"/>
              </a:rPr>
              <a:t>Alternate Interior Angles: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ndara" pitchFamily="34" charset="0"/>
              </a:rPr>
              <a:t> 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ndara" pitchFamily="34" charset="0"/>
              </a:rPr>
              <a:t>Angles that are on the interior, or between the two parallel lines, and are on opposite sides of the transversal.</a:t>
            </a:r>
          </a:p>
          <a:p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ndara" pitchFamily="34" charset="0"/>
              </a:rPr>
              <a:t>One pair of alternate interior angles is &lt;3 and &lt;6.</a:t>
            </a:r>
          </a:p>
          <a:p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ndara" pitchFamily="34" charset="0"/>
              </a:rPr>
              <a:t>Find another pair of alternate                                            interior angles:</a:t>
            </a:r>
            <a:r>
              <a:rPr lang="en-US" sz="28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ndara" pitchFamily="34" charset="0"/>
              </a:rPr>
              <a:t> </a:t>
            </a:r>
            <a:endParaRPr lang="en-US" sz="2400" b="1" u="sng" dirty="0">
              <a:solidFill>
                <a:schemeClr val="tx2">
                  <a:lumMod val="60000"/>
                  <a:lumOff val="40000"/>
                </a:schemeClr>
              </a:solidFill>
              <a:latin typeface="Candara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772149" y="3473450"/>
            <a:ext cx="1247775" cy="2952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latin typeface="Times New Roman"/>
                <a:ea typeface="Calibri"/>
                <a:cs typeface="Times New Roman"/>
              </a:rPr>
              <a:t>Transversal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476999" y="3693160"/>
            <a:ext cx="533400" cy="2095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5972174" y="5264150"/>
            <a:ext cx="495300" cy="2952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effectLst/>
                <a:latin typeface="Times New Roman"/>
                <a:ea typeface="Calibri"/>
                <a:cs typeface="Times New Roman"/>
              </a:rPr>
              <a:t>&gt;&gt; 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6067424" y="4112260"/>
            <a:ext cx="495300" cy="2952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effectLst/>
                <a:latin typeface="Times New Roman"/>
                <a:ea typeface="Calibri"/>
                <a:cs typeface="Times New Roman"/>
              </a:rPr>
              <a:t>&gt;&gt; 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6638925" y="4022090"/>
            <a:ext cx="247650" cy="247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latin typeface="Calibri"/>
                <a:ea typeface="Calibri"/>
                <a:cs typeface="Times New Roman"/>
              </a:rPr>
              <a:t>1</a:t>
            </a: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6943725" y="4038600"/>
            <a:ext cx="219075" cy="228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latin typeface="Calibri"/>
                <a:ea typeface="Calibri"/>
                <a:cs typeface="Times New Roman"/>
              </a:rPr>
              <a:t>2</a:t>
            </a: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6753225" y="4248150"/>
            <a:ext cx="247650" cy="247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latin typeface="Calibri"/>
                <a:ea typeface="Calibri"/>
                <a:cs typeface="Times New Roman"/>
              </a:rPr>
              <a:t>4</a:t>
            </a: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5753100" y="5200650"/>
            <a:ext cx="247650" cy="247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latin typeface="Calibri"/>
                <a:ea typeface="Calibri"/>
                <a:cs typeface="Times New Roman"/>
              </a:rPr>
              <a:t>6</a:t>
            </a: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5581650" y="5391150"/>
            <a:ext cx="247650" cy="247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latin typeface="Calibri"/>
                <a:ea typeface="Calibri"/>
                <a:cs typeface="Times New Roman"/>
              </a:rPr>
              <a:t>8</a:t>
            </a: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5419725" y="5181600"/>
            <a:ext cx="247650" cy="247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latin typeface="Calibri"/>
                <a:ea typeface="Calibri"/>
                <a:cs typeface="Times New Roman"/>
              </a:rPr>
              <a:t>5</a:t>
            </a: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5305425" y="5381625"/>
            <a:ext cx="247650" cy="247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latin typeface="Calibri"/>
                <a:ea typeface="Calibri"/>
                <a:cs typeface="Times New Roman"/>
              </a:rPr>
              <a:t>7</a:t>
            </a: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6496050" y="4219575"/>
            <a:ext cx="247650" cy="247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latin typeface="Calibri"/>
                <a:ea typeface="Calibri"/>
                <a:cs typeface="Times New Roman"/>
              </a:rPr>
              <a:t>3</a:t>
            </a: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4876800" y="4048760"/>
            <a:ext cx="1247775" cy="2952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latin typeface="Times New Roman"/>
                <a:ea typeface="Calibri"/>
                <a:cs typeface="Times New Roman"/>
              </a:rPr>
              <a:t>Exterior</a:t>
            </a:r>
            <a:endParaRPr lang="en-US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4876800" y="4286885"/>
            <a:ext cx="1247775" cy="2952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latin typeface="Times New Roman"/>
                <a:ea typeface="Calibri"/>
                <a:cs typeface="Times New Roman"/>
              </a:rPr>
              <a:t>Interior</a:t>
            </a:r>
            <a:endParaRPr lang="en-US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6410325" y="5210810"/>
            <a:ext cx="1247775" cy="2952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latin typeface="Times New Roman"/>
                <a:ea typeface="Calibri"/>
                <a:cs typeface="Times New Roman"/>
              </a:rPr>
              <a:t>Interior</a:t>
            </a:r>
            <a:endParaRPr lang="en-US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3" name="Text Box 2"/>
          <p:cNvSpPr txBox="1">
            <a:spLocks noChangeArrowheads="1"/>
          </p:cNvSpPr>
          <p:nvPr/>
        </p:nvSpPr>
        <p:spPr bwMode="auto">
          <a:xfrm>
            <a:off x="6410325" y="5419725"/>
            <a:ext cx="1247775" cy="2952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latin typeface="Times New Roman"/>
                <a:ea typeface="Calibri"/>
                <a:cs typeface="Times New Roman"/>
              </a:rPr>
              <a:t>Exterior</a:t>
            </a:r>
            <a:endParaRPr lang="en-US" sz="1100">
              <a:effectLst/>
              <a:latin typeface="Calibri"/>
              <a:ea typeface="Calibri"/>
              <a:cs typeface="Times New Roman"/>
            </a:endParaRP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4495800" y="3352800"/>
            <a:ext cx="3438524" cy="2771775"/>
            <a:chOff x="900" y="2520"/>
            <a:chExt cx="3060" cy="2160"/>
          </a:xfrm>
        </p:grpSpPr>
        <p:cxnSp>
          <p:nvCxnSpPr>
            <p:cNvPr id="9" name="Line 11"/>
            <p:cNvCxnSpPr/>
            <p:nvPr/>
          </p:nvCxnSpPr>
          <p:spPr bwMode="auto">
            <a:xfrm flipV="1">
              <a:off x="1260" y="2520"/>
              <a:ext cx="2520" cy="21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Line 12"/>
            <p:cNvCxnSpPr/>
            <p:nvPr/>
          </p:nvCxnSpPr>
          <p:spPr bwMode="auto">
            <a:xfrm>
              <a:off x="900" y="3240"/>
              <a:ext cx="30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Line 13"/>
            <p:cNvCxnSpPr/>
            <p:nvPr/>
          </p:nvCxnSpPr>
          <p:spPr bwMode="auto">
            <a:xfrm>
              <a:off x="900" y="4140"/>
              <a:ext cx="28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93379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Candara" pitchFamily="34" charset="0"/>
              </a:rPr>
              <a:t>Goal # 2: Identify Angles Formed by the Transversal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17637"/>
            <a:ext cx="8458200" cy="4830763"/>
          </a:xfrm>
        </p:spPr>
        <p:txBody>
          <a:bodyPr>
            <a:normAutofit/>
          </a:bodyPr>
          <a:lstStyle/>
          <a:p>
            <a:r>
              <a:rPr lang="en-US" sz="28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ndara" pitchFamily="34" charset="0"/>
              </a:rPr>
              <a:t>Alternate Exterior Angles: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ndara" pitchFamily="34" charset="0"/>
              </a:rPr>
              <a:t> Angles that are in the exterior, or on the outside of the parallel lines, and are on opposite sides of the exterior. </a:t>
            </a:r>
          </a:p>
          <a:p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ndara" pitchFamily="34" charset="0"/>
              </a:rPr>
              <a:t>One pair of alternate exterior angles is &lt;1 and &lt;8.</a:t>
            </a:r>
          </a:p>
          <a:p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ndara" pitchFamily="34" charset="0"/>
              </a:rPr>
              <a:t>Find another pair of alternate                                             exterior angles. 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772149" y="3473450"/>
            <a:ext cx="1247775" cy="2952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latin typeface="Times New Roman"/>
                <a:ea typeface="Calibri"/>
                <a:cs typeface="Times New Roman"/>
              </a:rPr>
              <a:t>Transversal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476999" y="3693160"/>
            <a:ext cx="533400" cy="2095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5972174" y="5264150"/>
            <a:ext cx="495300" cy="2952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effectLst/>
                <a:latin typeface="Times New Roman"/>
                <a:ea typeface="Calibri"/>
                <a:cs typeface="Times New Roman"/>
              </a:rPr>
              <a:t>&gt;&gt; 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6067424" y="4112260"/>
            <a:ext cx="495300" cy="2952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effectLst/>
                <a:latin typeface="Times New Roman"/>
                <a:ea typeface="Calibri"/>
                <a:cs typeface="Times New Roman"/>
              </a:rPr>
              <a:t>&gt;&gt; 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6638925" y="4022090"/>
            <a:ext cx="247650" cy="247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latin typeface="Calibri"/>
                <a:ea typeface="Calibri"/>
                <a:cs typeface="Times New Roman"/>
              </a:rPr>
              <a:t>1</a:t>
            </a: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6943725" y="4038600"/>
            <a:ext cx="219075" cy="228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latin typeface="Calibri"/>
                <a:ea typeface="Calibri"/>
                <a:cs typeface="Times New Roman"/>
              </a:rPr>
              <a:t>2</a:t>
            </a: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6753225" y="4248150"/>
            <a:ext cx="247650" cy="247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latin typeface="Calibri"/>
                <a:ea typeface="Calibri"/>
                <a:cs typeface="Times New Roman"/>
              </a:rPr>
              <a:t>4</a:t>
            </a: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5753100" y="5200650"/>
            <a:ext cx="247650" cy="247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latin typeface="Calibri"/>
                <a:ea typeface="Calibri"/>
                <a:cs typeface="Times New Roman"/>
              </a:rPr>
              <a:t>6</a:t>
            </a: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5581650" y="5391150"/>
            <a:ext cx="247650" cy="247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latin typeface="Calibri"/>
                <a:ea typeface="Calibri"/>
                <a:cs typeface="Times New Roman"/>
              </a:rPr>
              <a:t>8</a:t>
            </a: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5419725" y="5181600"/>
            <a:ext cx="247650" cy="247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latin typeface="Calibri"/>
                <a:ea typeface="Calibri"/>
                <a:cs typeface="Times New Roman"/>
              </a:rPr>
              <a:t>5</a:t>
            </a: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5305425" y="5381625"/>
            <a:ext cx="247650" cy="247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latin typeface="Calibri"/>
                <a:ea typeface="Calibri"/>
                <a:cs typeface="Times New Roman"/>
              </a:rPr>
              <a:t>7</a:t>
            </a: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6496050" y="4219575"/>
            <a:ext cx="247650" cy="247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latin typeface="Calibri"/>
                <a:ea typeface="Calibri"/>
                <a:cs typeface="Times New Roman"/>
              </a:rPr>
              <a:t>3</a:t>
            </a: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4876800" y="4048760"/>
            <a:ext cx="1247775" cy="2952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latin typeface="Times New Roman"/>
                <a:ea typeface="Calibri"/>
                <a:cs typeface="Times New Roman"/>
              </a:rPr>
              <a:t>Exterior</a:t>
            </a:r>
            <a:endParaRPr lang="en-US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4876800" y="4286885"/>
            <a:ext cx="1247775" cy="2952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latin typeface="Times New Roman"/>
                <a:ea typeface="Calibri"/>
                <a:cs typeface="Times New Roman"/>
              </a:rPr>
              <a:t>Interior</a:t>
            </a:r>
            <a:endParaRPr lang="en-US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6410325" y="5210810"/>
            <a:ext cx="1247775" cy="2952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latin typeface="Times New Roman"/>
                <a:ea typeface="Calibri"/>
                <a:cs typeface="Times New Roman"/>
              </a:rPr>
              <a:t>Interior</a:t>
            </a:r>
            <a:endParaRPr lang="en-US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3" name="Text Box 2"/>
          <p:cNvSpPr txBox="1">
            <a:spLocks noChangeArrowheads="1"/>
          </p:cNvSpPr>
          <p:nvPr/>
        </p:nvSpPr>
        <p:spPr bwMode="auto">
          <a:xfrm>
            <a:off x="6410325" y="5419725"/>
            <a:ext cx="1247775" cy="2952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latin typeface="Times New Roman"/>
                <a:ea typeface="Calibri"/>
                <a:cs typeface="Times New Roman"/>
              </a:rPr>
              <a:t>Exterior</a:t>
            </a:r>
            <a:endParaRPr lang="en-US" sz="1100">
              <a:effectLst/>
              <a:latin typeface="Calibri"/>
              <a:ea typeface="Calibri"/>
              <a:cs typeface="Times New Roman"/>
            </a:endParaRP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4495800" y="3352800"/>
            <a:ext cx="3438524" cy="2771775"/>
            <a:chOff x="900" y="2520"/>
            <a:chExt cx="3060" cy="2160"/>
          </a:xfrm>
        </p:grpSpPr>
        <p:cxnSp>
          <p:nvCxnSpPr>
            <p:cNvPr id="9" name="Line 11"/>
            <p:cNvCxnSpPr/>
            <p:nvPr/>
          </p:nvCxnSpPr>
          <p:spPr bwMode="auto">
            <a:xfrm flipV="1">
              <a:off x="1260" y="2520"/>
              <a:ext cx="2520" cy="21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Line 12"/>
            <p:cNvCxnSpPr/>
            <p:nvPr/>
          </p:nvCxnSpPr>
          <p:spPr bwMode="auto">
            <a:xfrm>
              <a:off x="900" y="3240"/>
              <a:ext cx="30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Line 13"/>
            <p:cNvCxnSpPr/>
            <p:nvPr/>
          </p:nvCxnSpPr>
          <p:spPr bwMode="auto">
            <a:xfrm>
              <a:off x="900" y="4140"/>
              <a:ext cx="28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93379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</a:rPr>
              <a:t>Now Practice…</a:t>
            </a:r>
            <a:endParaRPr lang="en-US" dirty="0">
              <a:solidFill>
                <a:schemeClr val="tx2">
                  <a:lumMod val="75000"/>
                </a:schemeClr>
              </a:solidFill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ndara" panose="020E0502030303020204" pitchFamily="34" charset="0"/>
              </a:rPr>
              <a:t>Complete worksheet Side A by classifying each pair on angles as:</a:t>
            </a: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</a:rPr>
              <a:t>Corresponding Angles</a:t>
            </a: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</a:rPr>
              <a:t>Alternate Interior Angles</a:t>
            </a: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</a:rPr>
              <a:t>Alternate Exterior Angles</a:t>
            </a:r>
          </a:p>
        </p:txBody>
      </p:sp>
    </p:spTree>
    <p:extLst>
      <p:ext uri="{BB962C8B-B14F-4D97-AF65-F5344CB8AC3E}">
        <p14:creationId xmlns:p14="http://schemas.microsoft.com/office/powerpoint/2010/main" val="511214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</a:rPr>
              <a:t>ANSWERS</a:t>
            </a:r>
            <a:endParaRPr lang="en-US" dirty="0">
              <a:solidFill>
                <a:schemeClr val="tx2">
                  <a:lumMod val="75000"/>
                </a:schemeClr>
              </a:solidFill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ndara" panose="020E0502030303020204" pitchFamily="34" charset="0"/>
              </a:rPr>
              <a:t>Corresponding Angles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ndara" panose="020E0502030303020204" pitchFamily="34" charset="0"/>
              </a:rPr>
              <a:t>Alternate Interior Angles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ndara" panose="020E0502030303020204" pitchFamily="34" charset="0"/>
              </a:rPr>
              <a:t>Alternate Exterior Angles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ndara" panose="020E0502030303020204" pitchFamily="34" charset="0"/>
              </a:rPr>
              <a:t>Corresponding Angles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ndara" panose="020E0502030303020204" pitchFamily="34" charset="0"/>
              </a:rPr>
              <a:t>Alternate Exterior Angles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ndara" panose="020E0502030303020204" pitchFamily="34" charset="0"/>
              </a:rPr>
              <a:t>Corresponding Angles</a:t>
            </a:r>
            <a:endParaRPr lang="en-US" dirty="0" smtClean="0">
              <a:solidFill>
                <a:schemeClr val="tx2">
                  <a:lumMod val="75000"/>
                </a:schemeClr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087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498</Words>
  <Application>Microsoft Office PowerPoint</Application>
  <PresentationFormat>On-screen Show (4:3)</PresentationFormat>
  <Paragraphs>140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Lesson 2.6 Special Angles on Parallel Lines</vt:lpstr>
      <vt:lpstr>Goal # 1: Identify the Transversal</vt:lpstr>
      <vt:lpstr>Identify the transversal… </vt:lpstr>
      <vt:lpstr>Goal # 2: Identify Angles Formed by the Transversal</vt:lpstr>
      <vt:lpstr>Goal # 2: Identify Angles Formed by the Transversal</vt:lpstr>
      <vt:lpstr>Goal # 2: Identify Angles Formed by the Transversal</vt:lpstr>
      <vt:lpstr>Goal # 2: Identify Angles Formed by the Transversal</vt:lpstr>
      <vt:lpstr>Now Practice…</vt:lpstr>
      <vt:lpstr>ANSWERS</vt:lpstr>
      <vt:lpstr>Lets use some reasoning…</vt:lpstr>
      <vt:lpstr>Lets use some reasoning…</vt:lpstr>
      <vt:lpstr>Lets use some reasoning…</vt:lpstr>
      <vt:lpstr>Now practice. </vt:lpstr>
      <vt:lpstr>Now practice. </vt:lpstr>
    </vt:vector>
  </TitlesOfParts>
  <Company>MPS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10</cp:revision>
  <dcterms:created xsi:type="dcterms:W3CDTF">2013-10-08T12:07:14Z</dcterms:created>
  <dcterms:modified xsi:type="dcterms:W3CDTF">2014-09-26T12:19:01Z</dcterms:modified>
</cp:coreProperties>
</file>