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8" r:id="rId4"/>
    <p:sldId id="275" r:id="rId5"/>
    <p:sldId id="259" r:id="rId6"/>
    <p:sldId id="276" r:id="rId7"/>
    <p:sldId id="261" r:id="rId8"/>
    <p:sldId id="277" r:id="rId9"/>
    <p:sldId id="260" r:id="rId10"/>
    <p:sldId id="262" r:id="rId11"/>
    <p:sldId id="266" r:id="rId12"/>
    <p:sldId id="267" r:id="rId13"/>
    <p:sldId id="270" r:id="rId14"/>
    <p:sldId id="269" r:id="rId15"/>
    <p:sldId id="273" r:id="rId16"/>
    <p:sldId id="279" r:id="rId17"/>
    <p:sldId id="280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42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E7A7-A5E3-0A46-9C11-51B240496D35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80FA1-5005-9547-8EA8-070DA98D0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4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80FA1-5005-9547-8EA8-070DA98D08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20A6-4F64-754C-AF56-844C2468293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8B9E-42A7-574E-9DB6-1F927F4B4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572768"/>
            <a:ext cx="4910328" cy="213055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1.7 Circles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 &amp; Point of Tangency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962400"/>
          </a:xfrm>
        </p:spPr>
        <p:txBody>
          <a:bodyPr numCol="1"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A tangent is a line that intersects a circle at one point.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The one intersection is called the </a:t>
            </a:r>
            <a:r>
              <a:rPr lang="en-US" sz="2800" u="sng" dirty="0" smtClean="0"/>
              <a:t>Point of Tangency </a:t>
            </a:r>
            <a:endParaRPr lang="en-US" sz="2800" u="sng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32" y="2743552"/>
            <a:ext cx="3969868" cy="3351654"/>
          </a:xfrm>
          <a:prstGeom prst="rect">
            <a:avLst/>
          </a:prstGeom>
        </p:spPr>
      </p:pic>
      <p:pic>
        <p:nvPicPr>
          <p:cNvPr id="5" name="Picture 4" descr="10093664-goal-soccer-ball-in-goal-line-ar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3200"/>
            <a:ext cx="4793132" cy="335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800" dirty="0" smtClean="0"/>
              <a:t>An arc of a circle is two points on the circle and the continuous part between them. </a:t>
            </a:r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819400"/>
            <a:ext cx="4513880" cy="3113776"/>
          </a:xfrm>
          <a:prstGeom prst="rect">
            <a:avLst/>
          </a:prstGeom>
        </p:spPr>
      </p:pic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80" y="2808975"/>
            <a:ext cx="4401520" cy="31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kinds of arcs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9372600" cy="4800599"/>
          </a:xfrm>
        </p:spPr>
        <p:txBody>
          <a:bodyPr>
            <a:noAutofit/>
          </a:bodyPr>
          <a:lstStyle/>
          <a:p>
            <a:r>
              <a:rPr lang="en-US" sz="5400" dirty="0" smtClean="0"/>
              <a:t>You classify arcs into three types:</a:t>
            </a:r>
          </a:p>
          <a:p>
            <a:pPr lvl="1"/>
            <a:r>
              <a:rPr lang="en-US" sz="5400" dirty="0" smtClean="0"/>
              <a:t>Minor Arcs</a:t>
            </a:r>
          </a:p>
          <a:p>
            <a:pPr lvl="1"/>
            <a:r>
              <a:rPr lang="en-US" sz="5400" dirty="0" smtClean="0"/>
              <a:t>Major Arcs</a:t>
            </a:r>
          </a:p>
          <a:p>
            <a:pPr lvl="1"/>
            <a:r>
              <a:rPr lang="en-US" sz="5400" dirty="0" smtClean="0"/>
              <a:t>Semicircles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49579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None/>
            </a:pPr>
            <a:endParaRPr lang="en-US" sz="3200" dirty="0" smtClean="0"/>
          </a:p>
          <a:p>
            <a:pPr>
              <a:spcBef>
                <a:spcPts val="800"/>
              </a:spcBef>
            </a:pPr>
            <a:r>
              <a:rPr lang="en-US" sz="2800" dirty="0" smtClean="0"/>
              <a:t>A </a:t>
            </a:r>
            <a:r>
              <a:rPr lang="en-US" sz="2800" u="sng" dirty="0" smtClean="0"/>
              <a:t>SEMICIRCLE </a:t>
            </a:r>
            <a:r>
              <a:rPr lang="en-US" sz="2800" dirty="0" smtClean="0"/>
              <a:t>is an arc whose endpoints are the endpoints of a diameter (or half the circle!) 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A </a:t>
            </a:r>
            <a:r>
              <a:rPr lang="en-US" sz="28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MINOR ARC </a:t>
            </a:r>
            <a:r>
              <a:rPr lang="en-US" sz="2800" dirty="0" smtClean="0"/>
              <a:t>is an arc that is smaller than a semicircle.</a:t>
            </a:r>
          </a:p>
          <a:p>
            <a:pPr>
              <a:spcBef>
                <a:spcPts val="800"/>
              </a:spcBef>
            </a:pPr>
            <a:r>
              <a:rPr lang="en-US" sz="2800" dirty="0" smtClean="0"/>
              <a:t>A </a:t>
            </a:r>
            <a:r>
              <a:rPr lang="en-US" sz="28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MAJOR ARC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is an arc that is bigger than a semicircle.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987432"/>
            <a:ext cx="4686300" cy="251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697" y="3682631"/>
            <a:ext cx="2530344" cy="7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6233758"/>
            <a:ext cx="3059650" cy="5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Naming Arcs-1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6106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different about how minor arcs are named, and the way semicircles and major arcs are named?</a:t>
            </a:r>
          </a:p>
          <a:p>
            <a:r>
              <a:rPr lang="en-US" sz="2800" dirty="0" smtClean="0"/>
              <a:t>Name semicircles and major arcs with three letters! </a:t>
            </a:r>
          </a:p>
          <a:p>
            <a:r>
              <a:rPr lang="en-US" sz="2800" dirty="0" smtClean="0"/>
              <a:t>Name minor arcs with only two.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3429001"/>
            <a:ext cx="4686300" cy="251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097" y="3124200"/>
            <a:ext cx="2530344" cy="7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675327"/>
            <a:ext cx="3059650" cy="5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Arc Measure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572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Arcs have a degree measure just like angles do. A full circle has an arc measure of ________. A semicircle has an arc measure of _________. </a:t>
                </a:r>
                <a:endParaRPr lang="en-US" dirty="0">
                  <a:effectLst/>
                </a:endParaRPr>
              </a:p>
              <a:p>
                <a:r>
                  <a:rPr lang="en-US" dirty="0">
                    <a:effectLst/>
                  </a:rPr>
                  <a:t>Central Angle: The angle with the vertex at the center of the circle. The measure of the __________ is the same as the measure of the central angle. </a:t>
                </a:r>
                <a:endParaRPr lang="en-US" dirty="0" smtClean="0">
                  <a:effectLst/>
                </a:endParaRPr>
              </a:p>
              <a:p>
                <a:r>
                  <a:rPr lang="en-US" dirty="0" smtClean="0">
                    <a:effectLst/>
                  </a:rPr>
                  <a:t>How </a:t>
                </a:r>
                <a:r>
                  <a:rPr lang="en-US" dirty="0">
                    <a:effectLst/>
                  </a:rPr>
                  <a:t>can we solve for the major arc formed by a central angle? </a:t>
                </a:r>
                <a:endParaRPr lang="en-US" dirty="0" smtClean="0">
                  <a:effectLst/>
                </a:endParaRPr>
              </a:p>
              <a:p>
                <a:pPr lvl="6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/>
                  <a:t>, a minor arc,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endParaRPr lang="en-US" sz="2400" dirty="0" smtClean="0"/>
              </a:p>
              <a:p>
                <a:pPr lvl="6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2400" dirty="0"/>
                  <a:t>, a major arc,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57200"/>
                <a:ext cx="8229600" cy="4648200"/>
              </a:xfrm>
              <a:blipFill rotWithShape="1">
                <a:blip r:embed="rId2"/>
                <a:stretch>
                  <a:fillRect l="-815" t="-118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6" y="4114800"/>
            <a:ext cx="1981204" cy="170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Circles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810000"/>
            <a:ext cx="4069237" cy="3048000"/>
          </a:xfrm>
        </p:spPr>
      </p:pic>
      <p:sp>
        <p:nvSpPr>
          <p:cNvPr id="5" name="TextBox 4"/>
          <p:cNvSpPr txBox="1"/>
          <p:nvPr/>
        </p:nvSpPr>
        <p:spPr>
          <a:xfrm>
            <a:off x="0" y="1752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Concentric Circles </a:t>
            </a:r>
            <a:r>
              <a:rPr lang="en-US" sz="2800" dirty="0" smtClean="0"/>
              <a:t>are circles that are coplanar that share the same center.</a:t>
            </a:r>
          </a:p>
          <a:p>
            <a:r>
              <a:rPr lang="en-US" sz="2800" dirty="0" smtClean="0"/>
              <a:t>The arc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measures</a:t>
            </a:r>
            <a:r>
              <a:rPr lang="en-US" sz="2800" b="1" dirty="0" smtClean="0"/>
              <a:t> </a:t>
            </a:r>
            <a:r>
              <a:rPr lang="en-US" sz="2800" dirty="0" smtClean="0"/>
              <a:t>will be the same but the arc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lengths</a:t>
            </a:r>
            <a:r>
              <a:rPr lang="en-US" sz="2800" dirty="0" smtClean="0"/>
              <a:t> will be different.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061916" y="3295431"/>
            <a:ext cx="3657600" cy="3226888"/>
            <a:chOff x="5061916" y="3295431"/>
            <a:chExt cx="3657600" cy="3226888"/>
          </a:xfrm>
        </p:grpSpPr>
        <p:grpSp>
          <p:nvGrpSpPr>
            <p:cNvPr id="20" name="Group 19"/>
            <p:cNvGrpSpPr/>
            <p:nvPr/>
          </p:nvGrpSpPr>
          <p:grpSpPr>
            <a:xfrm>
              <a:off x="5061916" y="3321919"/>
              <a:ext cx="3657600" cy="3200400"/>
              <a:chOff x="4724400" y="2426308"/>
              <a:chExt cx="3657600" cy="3200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724400" y="2426308"/>
                <a:ext cx="3352800" cy="3200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372100" y="3074008"/>
                <a:ext cx="2057400" cy="19050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6343650" y="2502508"/>
                <a:ext cx="962025" cy="15621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6343650" y="3429000"/>
                <a:ext cx="2038350" cy="59750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565986" y="3429000"/>
                <a:ext cx="81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35°</a:t>
                </a:r>
                <a:endParaRPr lang="en-US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 flipH="1">
              <a:off x="6681166" y="4909505"/>
              <a:ext cx="1143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7704" y="3769564"/>
              <a:ext cx="407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M</a:t>
              </a:r>
              <a:endParaRPr lang="en-US" sz="2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39594" y="4586912"/>
              <a:ext cx="407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</a:t>
              </a:r>
              <a:endParaRPr lang="en-US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44056" y="4416116"/>
              <a:ext cx="407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</a:t>
              </a:r>
              <a:endParaRPr lang="en-US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0684" y="4824731"/>
              <a:ext cx="407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</a:t>
              </a:r>
              <a:endParaRPr lang="en-US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07099" y="3295431"/>
              <a:ext cx="407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S</a:t>
              </a:r>
              <a:endParaRPr lang="en-US" sz="2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9594" y="4046784"/>
              <a:ext cx="73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5cm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75735" y="3706631"/>
              <a:ext cx="61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8cm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3037" y="5432120"/>
            <a:ext cx="39189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mArc</a:t>
            </a:r>
            <a:r>
              <a:rPr lang="en-US" sz="2000" b="1" dirty="0" smtClean="0">
                <a:solidFill>
                  <a:schemeClr val="bg1"/>
                </a:solidFill>
              </a:rPr>
              <a:t> MP = 35°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mArc</a:t>
            </a:r>
            <a:r>
              <a:rPr lang="en-US" sz="2000" b="1" dirty="0" smtClean="0">
                <a:solidFill>
                  <a:schemeClr val="bg1"/>
                </a:solidFill>
              </a:rPr>
              <a:t> ST = </a:t>
            </a:r>
            <a:r>
              <a:rPr lang="en-US" sz="2000" b="1" dirty="0">
                <a:solidFill>
                  <a:schemeClr val="bg1"/>
                </a:solidFill>
              </a:rPr>
              <a:t>35°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m‹MOP</a:t>
            </a:r>
            <a:r>
              <a:rPr lang="en-US" sz="2000" b="1" dirty="0" smtClean="0">
                <a:solidFill>
                  <a:schemeClr val="bg1"/>
                </a:solidFill>
              </a:rPr>
              <a:t> = </a:t>
            </a:r>
            <a:r>
              <a:rPr lang="en-US" sz="2000" b="1" dirty="0">
                <a:solidFill>
                  <a:schemeClr val="bg1"/>
                </a:solidFill>
              </a:rPr>
              <a:t>35°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Congruent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two or more congruent circles look like?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 Circles that have the same radius are congruent circles.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2"/>
          <a:stretch/>
        </p:blipFill>
        <p:spPr>
          <a:xfrm>
            <a:off x="1447800" y="3886200"/>
            <a:ext cx="5562600" cy="27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7912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1.7 Circles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Students will evaluate and critique examples and counterexamples to understand new circle and parts of circle vocabulary words.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 know I am successful when I can define the different parts of a circle and </a:t>
            </a:r>
            <a:r>
              <a:rPr lang="en-US" dirty="0" smtClean="0">
                <a:effectLst/>
              </a:rPr>
              <a:t>can complete at least 80% of the practice.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2800" dirty="0" smtClean="0"/>
              <a:t>The point in the middle of the circle.</a:t>
            </a:r>
          </a:p>
          <a:p>
            <a:pPr>
              <a:spcBef>
                <a:spcPts val="1400"/>
              </a:spcBef>
            </a:pPr>
            <a:r>
              <a:rPr lang="en-US" sz="2800" dirty="0" smtClean="0"/>
              <a:t>The point that is the same distance from all other points on the circle</a:t>
            </a:r>
          </a:p>
          <a:p>
            <a:pPr>
              <a:spcBef>
                <a:spcPts val="1400"/>
              </a:spcBef>
            </a:pPr>
            <a:r>
              <a:rPr lang="en-US" sz="2800" dirty="0" smtClean="0"/>
              <a:t>We name a circle by its center</a:t>
            </a:r>
            <a:endParaRPr lang="en-US" sz="2800" dirty="0"/>
          </a:p>
        </p:txBody>
      </p:sp>
      <p:pic>
        <p:nvPicPr>
          <p:cNvPr id="4" name="Picture 3" descr="center-circ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124200"/>
            <a:ext cx="2844800" cy="2844800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40386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and define these as we 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4998"/>
            <a:ext cx="8252459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11577" y="2743200"/>
            <a:ext cx="401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point in the middle of the </a:t>
            </a:r>
            <a:r>
              <a:rPr lang="en-US" sz="1600" dirty="0" smtClean="0">
                <a:solidFill>
                  <a:schemeClr val="bg1"/>
                </a:solidFill>
              </a:rPr>
              <a:t>circle,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we name a circle by its center. This is circle </a:t>
            </a:r>
            <a:r>
              <a:rPr lang="en-US" sz="1600" i="1" dirty="0" smtClean="0">
                <a:solidFill>
                  <a:schemeClr val="bg1"/>
                </a:solidFill>
              </a:rPr>
              <a:t>A.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rriswhee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56468"/>
            <a:ext cx="4961725" cy="4949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65" y="1676400"/>
            <a:ext cx="3931920" cy="39803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radius of a circle is a segment from the center to a point on the edge of the circle. </a:t>
            </a:r>
            <a:endParaRPr lang="en-US" sz="2800" dirty="0"/>
          </a:p>
        </p:txBody>
      </p:sp>
      <p:pic>
        <p:nvPicPr>
          <p:cNvPr id="7" name="Content Placeholder 6" descr="radius-circle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3581400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and define these as we 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920509"/>
            <a:ext cx="8252459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11577" y="2743200"/>
            <a:ext cx="401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point in the middle of the </a:t>
            </a:r>
            <a:r>
              <a:rPr lang="en-US" sz="1600" dirty="0" smtClean="0">
                <a:solidFill>
                  <a:schemeClr val="bg1"/>
                </a:solidFill>
              </a:rPr>
              <a:t>circle,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we name a circle by its center. This is circle </a:t>
            </a:r>
            <a:r>
              <a:rPr lang="en-US" sz="1600" i="1" dirty="0" smtClean="0">
                <a:solidFill>
                  <a:schemeClr val="bg1"/>
                </a:solidFill>
              </a:rPr>
              <a:t>A. 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11577" y="3664089"/>
                <a:ext cx="5237223" cy="852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     The </a:t>
                </a:r>
                <a:r>
                  <a:rPr lang="en-US" sz="1600" dirty="0">
                    <a:solidFill>
                      <a:schemeClr val="bg1"/>
                    </a:solidFill>
                  </a:rPr>
                  <a:t>radius of a circle is a segment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             from the center </a:t>
                </a:r>
                <a:r>
                  <a:rPr lang="en-US" sz="1600" dirty="0">
                    <a:solidFill>
                      <a:schemeClr val="bg1"/>
                    </a:solidFill>
                  </a:rPr>
                  <a:t>to a point on the edge of the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	             circle</a:t>
                </a:r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This is radius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77" y="3664089"/>
                <a:ext cx="5237223" cy="852798"/>
              </a:xfrm>
              <a:prstGeom prst="rect">
                <a:avLst/>
              </a:prstGeom>
              <a:blipFill rotWithShape="1">
                <a:blip r:embed="rId3"/>
                <a:stretch>
                  <a:fillRect l="-698" t="-2143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en-US" sz="3200" dirty="0" smtClean="0"/>
              <a:t>A diameter of a circle is a chord that passes through the center of the circle. </a:t>
            </a:r>
          </a:p>
          <a:p>
            <a:pPr>
              <a:spcBef>
                <a:spcPts val="200"/>
              </a:spcBef>
            </a:pPr>
            <a:r>
              <a:rPr lang="en-US" sz="3200" dirty="0" smtClean="0"/>
              <a:t>A diameter is the longest chord.</a:t>
            </a:r>
          </a:p>
          <a:p>
            <a:pPr>
              <a:spcBef>
                <a:spcPts val="200"/>
              </a:spcBef>
            </a:pPr>
            <a:r>
              <a:rPr lang="en-US" sz="3200" dirty="0" smtClean="0"/>
              <a:t>A diameter cuts a circle in half.</a:t>
            </a:r>
            <a:endParaRPr lang="en-US" sz="3200" dirty="0"/>
          </a:p>
        </p:txBody>
      </p:sp>
      <p:pic>
        <p:nvPicPr>
          <p:cNvPr id="4" name="Picture 3" descr="7980791-whole-pepperoni-pizza-isolated-on-whit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20" y="3474720"/>
            <a:ext cx="3307080" cy="33070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5934636" y="4258235"/>
            <a:ext cx="2075329" cy="1752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iameter-circ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720" y="76200"/>
            <a:ext cx="330708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and define these as we 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920509"/>
            <a:ext cx="8252459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11577" y="2743200"/>
            <a:ext cx="401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point in the middle of the </a:t>
            </a:r>
            <a:r>
              <a:rPr lang="en-US" sz="1600" dirty="0" smtClean="0">
                <a:solidFill>
                  <a:schemeClr val="bg1"/>
                </a:solidFill>
              </a:rPr>
              <a:t>circle,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we name a circle by its center. This is circle </a:t>
            </a:r>
            <a:r>
              <a:rPr lang="en-US" sz="1600" i="1" dirty="0" smtClean="0">
                <a:solidFill>
                  <a:schemeClr val="bg1"/>
                </a:solidFill>
              </a:rPr>
              <a:t>A. 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11577" y="3664089"/>
                <a:ext cx="5237223" cy="852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     The </a:t>
                </a:r>
                <a:r>
                  <a:rPr lang="en-US" sz="1600" dirty="0">
                    <a:solidFill>
                      <a:schemeClr val="bg1"/>
                    </a:solidFill>
                  </a:rPr>
                  <a:t>radius of a circle is a segment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             from the center </a:t>
                </a:r>
                <a:r>
                  <a:rPr lang="en-US" sz="1600" dirty="0">
                    <a:solidFill>
                      <a:schemeClr val="bg1"/>
                    </a:solidFill>
                  </a:rPr>
                  <a:t>to a point on the edge of the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	             circle</a:t>
                </a:r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This is radius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77" y="3664089"/>
                <a:ext cx="5237223" cy="852798"/>
              </a:xfrm>
              <a:prstGeom prst="rect">
                <a:avLst/>
              </a:prstGeom>
              <a:blipFill rotWithShape="1">
                <a:blip r:embed="rId3"/>
                <a:stretch>
                  <a:fillRect l="-698" t="-2143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11577" y="4800600"/>
                <a:ext cx="4475223" cy="852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	         A </a:t>
                </a:r>
                <a:r>
                  <a:rPr lang="en-US" sz="1600" dirty="0">
                    <a:solidFill>
                      <a:schemeClr val="bg1"/>
                    </a:solidFill>
                  </a:rPr>
                  <a:t>diameter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is a segment that cuts          the circle </a:t>
                </a:r>
                <a:r>
                  <a:rPr lang="en-US" sz="1600" dirty="0">
                    <a:solidFill>
                      <a:schemeClr val="bg1"/>
                    </a:solidFill>
                  </a:rPr>
                  <a:t>in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half and passes through the 		        center. This is diameter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𝐷𝐵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77" y="4800600"/>
                <a:ext cx="4475223" cy="852798"/>
              </a:xfrm>
              <a:prstGeom prst="rect">
                <a:avLst/>
              </a:prstGeom>
              <a:blipFill rotWithShape="1">
                <a:blip r:embed="rId4"/>
                <a:stretch>
                  <a:fillRect l="-817" t="-2158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chord is a line segment whose endpoints are on the circle.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686800" cy="32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313</TotalTime>
  <Words>570</Words>
  <Application>Microsoft Office PowerPoint</Application>
  <PresentationFormat>On-screen Show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Focus</vt:lpstr>
      <vt:lpstr>1.7 Circles</vt:lpstr>
      <vt:lpstr>1.7 Circles</vt:lpstr>
      <vt:lpstr>Center</vt:lpstr>
      <vt:lpstr>Fill in and define these as we go</vt:lpstr>
      <vt:lpstr>Radius</vt:lpstr>
      <vt:lpstr>Fill in and define these as we go</vt:lpstr>
      <vt:lpstr>Diameter</vt:lpstr>
      <vt:lpstr>Fill in and define these as we go</vt:lpstr>
      <vt:lpstr>Chord</vt:lpstr>
      <vt:lpstr>Tangent &amp; Point of Tangency</vt:lpstr>
      <vt:lpstr>Arcs</vt:lpstr>
      <vt:lpstr>What kinds of arcs are there?</vt:lpstr>
      <vt:lpstr>Arcs Continued…</vt:lpstr>
      <vt:lpstr>Naming Arcs-1</vt:lpstr>
      <vt:lpstr>Arc Measure</vt:lpstr>
      <vt:lpstr>Concentric Circles</vt:lpstr>
      <vt:lpstr>Congruent Circles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1.7 Circles</dc:title>
  <dc:creator>Ashley Grayson</dc:creator>
  <cp:lastModifiedBy>Windows User</cp:lastModifiedBy>
  <cp:revision>29</cp:revision>
  <dcterms:created xsi:type="dcterms:W3CDTF">2013-09-08T23:01:51Z</dcterms:created>
  <dcterms:modified xsi:type="dcterms:W3CDTF">2015-09-02T13:23:02Z</dcterms:modified>
</cp:coreProperties>
</file>