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2" r:id="rId2"/>
    <p:sldId id="256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57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4" d="100"/>
          <a:sy n="64" d="100"/>
        </p:scale>
        <p:origin x="-108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63055" y="1881908"/>
            <a:ext cx="9173248" cy="4018539"/>
          </a:xfrm>
        </p:spPr>
        <p:txBody>
          <a:bodyPr/>
          <a:lstStyle/>
          <a:p>
            <a:r>
              <a:rPr lang="en-US" sz="2400" dirty="0" smtClean="0"/>
              <a:t>What is an acute angle?			</a:t>
            </a:r>
            <a:r>
              <a:rPr lang="en-US" sz="2400" dirty="0" smtClean="0"/>
              <a:t>     </a:t>
            </a:r>
            <a:r>
              <a:rPr lang="en-US" sz="2400" dirty="0" smtClean="0"/>
              <a:t>What is a right angle?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What is an obtuse angle?	</a:t>
            </a:r>
            <a:r>
              <a:rPr lang="en-US" sz="2400" dirty="0" smtClean="0"/>
              <a:t>         </a:t>
            </a:r>
            <a:r>
              <a:rPr lang="en-US" sz="2400" dirty="0" smtClean="0"/>
              <a:t>What does equilateral mean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32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1.6 Quadrilaterals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824502" cy="1939659"/>
          </a:xfrm>
        </p:spPr>
        <p:txBody>
          <a:bodyPr>
            <a:normAutofit/>
          </a:bodyPr>
          <a:lstStyle/>
          <a:p>
            <a:r>
              <a:rPr lang="en-US" b="1" dirty="0" smtClean="0"/>
              <a:t>Learning Intentions: </a:t>
            </a:r>
            <a:r>
              <a:rPr lang="en-US" dirty="0" smtClean="0"/>
              <a:t>Students </a:t>
            </a:r>
            <a:r>
              <a:rPr lang="en-US" dirty="0"/>
              <a:t>will learn to understand essential vocabulary and compare and contrast different types of special quadrilaterals.</a:t>
            </a:r>
            <a:endParaRPr lang="en-US" b="1" dirty="0" smtClean="0"/>
          </a:p>
          <a:p>
            <a:r>
              <a:rPr lang="en-US" b="1" dirty="0" smtClean="0"/>
              <a:t>Success Criteria: </a:t>
            </a:r>
            <a:r>
              <a:rPr lang="en-US" dirty="0"/>
              <a:t>I will know I am successful when I can complete 85% of my in class practice problems, and can identify the difference between all special quadrilaterals.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9707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B2, B4, B5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2444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Use your experience with writing definitions and using counterexamples to define the following:</a:t>
            </a:r>
          </a:p>
          <a:p>
            <a:pPr lvl="1"/>
            <a:r>
              <a:rPr lang="en-US" sz="2000" dirty="0" smtClean="0"/>
              <a:t>Trapezoids</a:t>
            </a:r>
          </a:p>
          <a:p>
            <a:pPr lvl="1"/>
            <a:r>
              <a:rPr lang="en-US" sz="2000" dirty="0" smtClean="0"/>
              <a:t>Kites</a:t>
            </a:r>
          </a:p>
          <a:p>
            <a:pPr lvl="1"/>
            <a:r>
              <a:rPr lang="en-US" sz="2000" dirty="0" smtClean="0"/>
              <a:t>Parallelograms</a:t>
            </a:r>
          </a:p>
          <a:p>
            <a:pPr lvl="1"/>
            <a:r>
              <a:rPr lang="en-US" sz="2000" dirty="0" smtClean="0"/>
              <a:t>Rhombuses</a:t>
            </a:r>
          </a:p>
          <a:p>
            <a:pPr lvl="1"/>
            <a:r>
              <a:rPr lang="en-US" sz="2000" dirty="0" smtClean="0"/>
              <a:t>Rectangles</a:t>
            </a:r>
          </a:p>
          <a:p>
            <a:pPr lvl="1"/>
            <a:r>
              <a:rPr lang="en-US" sz="2000" dirty="0" smtClean="0"/>
              <a:t>Squares</a:t>
            </a:r>
          </a:p>
        </p:txBody>
      </p:sp>
    </p:spTree>
    <p:extLst>
      <p:ext uri="{BB962C8B-B14F-4D97-AF65-F5344CB8AC3E}">
        <p14:creationId xmlns:p14="http://schemas.microsoft.com/office/powerpoint/2010/main" val="165298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TRAPEZOIDS							KITES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77334" y="1426301"/>
            <a:ext cx="4184035" cy="388077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TRAPEZOID: a quadrilateral with one pair of parallel sides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089970" y="1426301"/>
            <a:ext cx="4184034" cy="388077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KITE: a quadrilateral with two pairs of consecutive congruent sides </a:t>
            </a:r>
            <a:endParaRPr lang="en-US" sz="2000" dirty="0"/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932353" y="2213122"/>
            <a:ext cx="2933065" cy="3093951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5867919" y="2640911"/>
            <a:ext cx="3109826" cy="2666162"/>
          </a:xfrm>
          <a:prstGeom prst="rect">
            <a:avLst/>
          </a:prstGeom>
        </p:spPr>
      </p:pic>
      <p:cxnSp>
        <p:nvCxnSpPr>
          <p:cNvPr id="9" name="Straight Connector 8"/>
          <p:cNvCxnSpPr>
            <a:stCxn id="2" idx="0"/>
          </p:cNvCxnSpPr>
          <p:nvPr/>
        </p:nvCxnSpPr>
        <p:spPr>
          <a:xfrm>
            <a:off x="4975668" y="609600"/>
            <a:ext cx="0" cy="5458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788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PARALLELOGRAM						RHOMBUS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77334" y="1426301"/>
            <a:ext cx="4184035" cy="388077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PARALLELOGRAM: a quadrilateral with two pairs of parallel sides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089970" y="1426301"/>
            <a:ext cx="4455812" cy="388077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RHOMBUS: a quadrilateral with two pairs of parallel sides and all sides congruent.</a:t>
            </a:r>
            <a:endParaRPr lang="en-US" sz="2000" dirty="0"/>
          </a:p>
          <a:p>
            <a:r>
              <a:rPr lang="en-US" sz="2000" dirty="0" smtClean="0"/>
              <a:t>OR an equilateral parallelogram</a:t>
            </a:r>
            <a:endParaRPr lang="en-US" sz="2000" dirty="0"/>
          </a:p>
        </p:txBody>
      </p:sp>
      <p:cxnSp>
        <p:nvCxnSpPr>
          <p:cNvPr id="9" name="Straight Connector 8"/>
          <p:cNvCxnSpPr>
            <a:stCxn id="2" idx="0"/>
          </p:cNvCxnSpPr>
          <p:nvPr/>
        </p:nvCxnSpPr>
        <p:spPr>
          <a:xfrm>
            <a:off x="4975668" y="609600"/>
            <a:ext cx="0" cy="5458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5692795" y="3159355"/>
            <a:ext cx="3250161" cy="2410171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3"/>
          <a:stretch>
            <a:fillRect/>
          </a:stretch>
        </p:blipFill>
        <p:spPr>
          <a:xfrm>
            <a:off x="609255" y="3084454"/>
            <a:ext cx="3188085" cy="2559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63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RECTANGLE						SQUARE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77334" y="1426301"/>
            <a:ext cx="4412635" cy="388077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RECTANGLE: a quadrilateral with two pairs of parallel sides and four congruent angles. </a:t>
            </a:r>
          </a:p>
          <a:p>
            <a:r>
              <a:rPr lang="en-US" sz="2000" dirty="0" smtClean="0"/>
              <a:t>OR an equiangular parallelogram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089970" y="1426301"/>
            <a:ext cx="4455812" cy="388077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SQUARE: a quadrilateral with two pairs of parallel sides and all sides and angles congruent.</a:t>
            </a:r>
          </a:p>
          <a:p>
            <a:r>
              <a:rPr lang="en-US" sz="2000" dirty="0" smtClean="0"/>
              <a:t>OR a regular parallelogram</a:t>
            </a:r>
            <a:endParaRPr lang="en-US" sz="2000" dirty="0"/>
          </a:p>
        </p:txBody>
      </p:sp>
      <p:cxnSp>
        <p:nvCxnSpPr>
          <p:cNvPr id="9" name="Straight Connector 8"/>
          <p:cNvCxnSpPr>
            <a:stCxn id="2" idx="0"/>
          </p:cNvCxnSpPr>
          <p:nvPr/>
        </p:nvCxnSpPr>
        <p:spPr>
          <a:xfrm>
            <a:off x="4975668" y="609600"/>
            <a:ext cx="0" cy="5458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677333" y="3173830"/>
            <a:ext cx="3757352" cy="2370919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3"/>
          <a:stretch>
            <a:fillRect/>
          </a:stretch>
        </p:blipFill>
        <p:spPr>
          <a:xfrm>
            <a:off x="5438219" y="2936154"/>
            <a:ext cx="3925108" cy="2846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588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NOTE!!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2420" y="1370880"/>
            <a:ext cx="10046084" cy="5265447"/>
          </a:xfrm>
        </p:spPr>
        <p:txBody>
          <a:bodyPr/>
          <a:lstStyle/>
          <a:p>
            <a:pPr lvl="0"/>
            <a:r>
              <a:rPr lang="en-US" sz="3200" dirty="0" smtClean="0">
                <a:solidFill>
                  <a:schemeClr val="tx1"/>
                </a:solidFill>
              </a:rPr>
              <a:t>You should always pay attention to the congruent markings on a quadrilateral NOT the specific shape</a:t>
            </a:r>
          </a:p>
          <a:p>
            <a:pPr lvl="0"/>
            <a:r>
              <a:rPr lang="en-US" sz="3200" dirty="0" smtClean="0">
                <a:solidFill>
                  <a:schemeClr val="tx1"/>
                </a:solidFill>
              </a:rPr>
              <a:t>Example: Based off of the marks, give the BEST definition for the following quadrilaterals:</a:t>
            </a:r>
            <a:endParaRPr lang="en-US" sz="32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205345" y="4281055"/>
            <a:ext cx="2770910" cy="17179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15462" y="4281054"/>
            <a:ext cx="2770910" cy="17179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21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</a:t>
            </a:r>
            <a:r>
              <a:rPr lang="en-US" dirty="0"/>
              <a:t>Match the terms on the left with its figure on the right.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Trapezoid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Rhombus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Rectangle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Kite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Parallelogram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2648631" y="2493645"/>
            <a:ext cx="2327037" cy="3154522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5072380" y="2462529"/>
            <a:ext cx="2533765" cy="3342525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4"/>
          <a:stretch>
            <a:fillRect/>
          </a:stretch>
        </p:blipFill>
        <p:spPr>
          <a:xfrm>
            <a:off x="7475340" y="2493645"/>
            <a:ext cx="3694037" cy="180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86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9467" y="915704"/>
            <a:ext cx="7766936" cy="1646302"/>
          </a:xfrm>
        </p:spPr>
        <p:txBody>
          <a:bodyPr/>
          <a:lstStyle/>
          <a:p>
            <a:r>
              <a:rPr lang="en-US" dirty="0" smtClean="0"/>
              <a:t>1.5 Triangles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0216" y="2743200"/>
            <a:ext cx="7913076" cy="33528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Learning Intentions: </a:t>
            </a:r>
            <a:r>
              <a:rPr lang="en-US" sz="2400" dirty="0"/>
              <a:t>Students will understand essential vocabulary of special triangles and evaluate and critique definitions of these terms</a:t>
            </a:r>
            <a:r>
              <a:rPr lang="en-US" sz="2400" dirty="0" smtClean="0"/>
              <a:t>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Success Criteria: </a:t>
            </a:r>
            <a:r>
              <a:rPr lang="en-US" sz="2400" dirty="0"/>
              <a:t>I know I am successful when I can define a triangle by its sides and angles AND complete 85% of my practice problems correctly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202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2444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We classify triangles by both its sides AND angles</a:t>
            </a:r>
          </a:p>
          <a:p>
            <a:r>
              <a:rPr lang="en-US" sz="2400" dirty="0" smtClean="0"/>
              <a:t>Use your experience with writing definitions and using counterexamples to define the following:</a:t>
            </a:r>
          </a:p>
          <a:p>
            <a:pPr lvl="1"/>
            <a:r>
              <a:rPr lang="en-US" sz="2000" dirty="0" smtClean="0"/>
              <a:t>Right Triangles</a:t>
            </a:r>
          </a:p>
          <a:p>
            <a:pPr lvl="1"/>
            <a:r>
              <a:rPr lang="en-US" sz="2000" dirty="0" smtClean="0"/>
              <a:t>Acute Triangles</a:t>
            </a:r>
          </a:p>
          <a:p>
            <a:pPr lvl="1"/>
            <a:r>
              <a:rPr lang="en-US" sz="2000" dirty="0" smtClean="0"/>
              <a:t>Obtuse Triangles</a:t>
            </a:r>
          </a:p>
          <a:p>
            <a:pPr lvl="1"/>
            <a:r>
              <a:rPr lang="en-US" sz="2000" dirty="0" smtClean="0"/>
              <a:t>Scalene Triangles</a:t>
            </a:r>
          </a:p>
          <a:p>
            <a:pPr lvl="1"/>
            <a:r>
              <a:rPr lang="en-US" sz="2000" dirty="0" smtClean="0"/>
              <a:t>Isosceles Triangles</a:t>
            </a:r>
          </a:p>
          <a:p>
            <a:pPr lvl="1"/>
            <a:r>
              <a:rPr lang="en-US" sz="2000" dirty="0" smtClean="0"/>
              <a:t>Equilateral Triangles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9583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71915"/>
            <a:ext cx="8596668" cy="388077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RIGHT TRIANGLE: </a:t>
            </a:r>
            <a:r>
              <a:rPr lang="en-US" sz="2000" b="1" dirty="0" smtClean="0"/>
              <a:t>a triangle that has one right angle. </a:t>
            </a:r>
            <a:endParaRPr lang="en-US" sz="20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5672744" y="2722575"/>
            <a:ext cx="3875990" cy="3033648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1098376" y="2837884"/>
            <a:ext cx="3983290" cy="3023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87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ACUTE 							</a:t>
            </a:r>
            <a:r>
              <a:rPr lang="en-US" dirty="0"/>
              <a:t> </a:t>
            </a:r>
            <a:r>
              <a:rPr lang="en-US" dirty="0" smtClean="0"/>
              <a:t> OBTUSE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TRIANGLE							TRIANGLE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ACUTE TRIANGLE: a triangle with three acute angles</a:t>
            </a:r>
            <a:endParaRPr lang="en-US" b="1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OBTUSE TRIANGLE: a triangle with one obtuse angle. </a:t>
            </a:r>
            <a:endParaRPr lang="en-US" b="1" dirty="0"/>
          </a:p>
        </p:txBody>
      </p:sp>
      <p:pic>
        <p:nvPicPr>
          <p:cNvPr id="12" name="Picture 11"/>
          <p:cNvPicPr/>
          <p:nvPr/>
        </p:nvPicPr>
        <p:blipFill>
          <a:blip r:embed="rId2"/>
          <a:stretch>
            <a:fillRect/>
          </a:stretch>
        </p:blipFill>
        <p:spPr>
          <a:xfrm>
            <a:off x="1116504" y="3017461"/>
            <a:ext cx="3305694" cy="2649047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3"/>
          <a:stretch>
            <a:fillRect/>
          </a:stretch>
        </p:blipFill>
        <p:spPr>
          <a:xfrm>
            <a:off x="5722331" y="3017461"/>
            <a:ext cx="2992178" cy="2781877"/>
          </a:xfrm>
          <a:prstGeom prst="rect">
            <a:avLst/>
          </a:prstGeom>
        </p:spPr>
      </p:pic>
      <p:cxnSp>
        <p:nvCxnSpPr>
          <p:cNvPr id="15" name="Straight Connector 14"/>
          <p:cNvCxnSpPr>
            <a:stCxn id="9" idx="0"/>
          </p:cNvCxnSpPr>
          <p:nvPr/>
        </p:nvCxnSpPr>
        <p:spPr>
          <a:xfrm>
            <a:off x="4975668" y="609600"/>
            <a:ext cx="0" cy="56249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349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SCALENE TRIANGLE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65470" y="1481716"/>
            <a:ext cx="8596668" cy="3880773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SCALENE TRIANGLE: a triangle with no sides congruent. </a:t>
            </a:r>
            <a:endParaRPr lang="en-US" sz="2000" b="1" dirty="0"/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955964" y="2624678"/>
            <a:ext cx="3465627" cy="2362950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5387329" y="2624678"/>
            <a:ext cx="3536354" cy="2522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3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EQUILATERAL 					ISOSCELES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TRIANGLE							TRIANGLE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EQUILATERAL TRIANGLE: a triangle with all sides congruent</a:t>
            </a:r>
            <a:endParaRPr lang="en-US" b="1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ISOSCELES TRIANGLE: a triangle with two congruent sides</a:t>
            </a:r>
            <a:endParaRPr lang="en-US" b="1" dirty="0"/>
          </a:p>
        </p:txBody>
      </p:sp>
      <p:cxnSp>
        <p:nvCxnSpPr>
          <p:cNvPr id="15" name="Straight Connector 14"/>
          <p:cNvCxnSpPr>
            <a:stCxn id="9" idx="0"/>
          </p:cNvCxnSpPr>
          <p:nvPr/>
        </p:nvCxnSpPr>
        <p:spPr>
          <a:xfrm>
            <a:off x="4975668" y="609600"/>
            <a:ext cx="0" cy="56249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1245693" y="3357417"/>
            <a:ext cx="3161616" cy="2448359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3"/>
          <a:stretch>
            <a:fillRect/>
          </a:stretch>
        </p:blipFill>
        <p:spPr>
          <a:xfrm>
            <a:off x="5658246" y="3422072"/>
            <a:ext cx="3501457" cy="2383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556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NOTE!!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Because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Right, Obtuse, and Acute classify a triangle by its ANGLES, and Scalene, Equilateral, and Isosceles classify a triangle by its SIDES, a triangle can be both Right AND Scalene- or Acute AND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Isosceles-or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any other combination of the names of sides and angles.</a:t>
            </a:r>
            <a:endParaRPr lang="en-US" sz="32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75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92D05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PRACTICE: </a:t>
            </a:r>
            <a:r>
              <a:rPr lang="en-US" dirty="0">
                <a:solidFill>
                  <a:srgbClr val="92D05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Match the terms on the left with its figure on the right</a:t>
            </a:r>
            <a:endParaRPr lang="en-US" dirty="0">
              <a:solidFill>
                <a:srgbClr val="92D050"/>
              </a:solidFill>
              <a:latin typeface="Trebuchet MS" panose="020B0603020202020204" pitchFamily="34" charset="0"/>
            </a:endParaRPr>
          </a:p>
        </p:txBody>
      </p:sp>
      <p:pic>
        <p:nvPicPr>
          <p:cNvPr id="2050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9504" y="2369396"/>
            <a:ext cx="2802254" cy="1595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255" y="2369396"/>
            <a:ext cx="2115426" cy="1178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9503" y="4097730"/>
            <a:ext cx="3826285" cy="1333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13631" y="2000066"/>
            <a:ext cx="4781357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Equilateral Triangle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	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Scalene Right Triangle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Isosceles Right Triangle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Isosceles Obtuse Triangle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40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336</TotalTime>
  <Words>457</Words>
  <Application>Microsoft Office PowerPoint</Application>
  <PresentationFormat>Custom</PresentationFormat>
  <Paragraphs>70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Facet</vt:lpstr>
      <vt:lpstr>DO NOW!</vt:lpstr>
      <vt:lpstr>1.5 Triangles</vt:lpstr>
      <vt:lpstr>PowerPoint Presentation</vt:lpstr>
      <vt:lpstr>RIGHT TRIANGLES</vt:lpstr>
      <vt:lpstr>      ACUTE          OBTUSE     TRIANGLE       TRIANGLE</vt:lpstr>
      <vt:lpstr>SCALENE TRIANGLE</vt:lpstr>
      <vt:lpstr>   EQUILATERAL      ISOSCELES     TRIANGLE       TRIANGLE</vt:lpstr>
      <vt:lpstr>NOTE!!</vt:lpstr>
      <vt:lpstr>PRACTICE: Match the terms on the left with its figure on the right</vt:lpstr>
      <vt:lpstr>1.6 Quadrilaterals</vt:lpstr>
      <vt:lpstr>B2, B4, B5</vt:lpstr>
      <vt:lpstr>TRAPEZOIDS       KITES</vt:lpstr>
      <vt:lpstr>PARALLELOGRAM      RHOMBUS</vt:lpstr>
      <vt:lpstr>RECTANGLE      SQUARE</vt:lpstr>
      <vt:lpstr>NOTE!!</vt:lpstr>
      <vt:lpstr>PRACTICE Match the terms on the left with its figure on the right.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1.5 Triangles</dc:title>
  <dc:creator>Ashley Grayson</dc:creator>
  <cp:lastModifiedBy>Windows User</cp:lastModifiedBy>
  <cp:revision>14</cp:revision>
  <dcterms:created xsi:type="dcterms:W3CDTF">2014-09-07T19:02:16Z</dcterms:created>
  <dcterms:modified xsi:type="dcterms:W3CDTF">2015-08-24T17:33:55Z</dcterms:modified>
</cp:coreProperties>
</file>