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82" r:id="rId3"/>
    <p:sldId id="283" r:id="rId4"/>
    <p:sldId id="268" r:id="rId5"/>
    <p:sldId id="270" r:id="rId6"/>
    <p:sldId id="273" r:id="rId7"/>
    <p:sldId id="256" r:id="rId8"/>
    <p:sldId id="257" r:id="rId9"/>
    <p:sldId id="258" r:id="rId10"/>
    <p:sldId id="259" r:id="rId11"/>
    <p:sldId id="269" r:id="rId12"/>
    <p:sldId id="260" r:id="rId13"/>
    <p:sldId id="274" r:id="rId14"/>
    <p:sldId id="271" r:id="rId15"/>
    <p:sldId id="262" r:id="rId16"/>
    <p:sldId id="263" r:id="rId17"/>
    <p:sldId id="264" r:id="rId18"/>
    <p:sldId id="275" r:id="rId19"/>
    <p:sldId id="276" r:id="rId20"/>
    <p:sldId id="277" r:id="rId21"/>
    <p:sldId id="278" r:id="rId22"/>
    <p:sldId id="27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B4E0C95-D1B0-4A0C-BF22-94CAFE36D7F3}" type="datetimeFigureOut">
              <a:rPr lang="en-US" smtClean="0"/>
              <a:t>8/15/2015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838980-5F21-4CE7-B119-E5BCB5F6AE75}" type="slidenum">
              <a:rPr lang="en-US" smtClean="0"/>
              <a:t>‹#›</a:t>
            </a:fld>
            <a:endParaRPr lang="en-US"/>
          </a:p>
        </p:txBody>
      </p:sp>
    </p:spTree>
    <p:extLst>
      <p:ext uri="{BB962C8B-B14F-4D97-AF65-F5344CB8AC3E}">
        <p14:creationId xmlns:p14="http://schemas.microsoft.com/office/powerpoint/2010/main" val="264905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38980-5F21-4CE7-B119-E5BCB5F6AE75}" type="slidenum">
              <a:rPr lang="en-US" smtClean="0"/>
              <a:t>1</a:t>
            </a:fld>
            <a:endParaRPr lang="en-US"/>
          </a:p>
        </p:txBody>
      </p:sp>
    </p:spTree>
    <p:extLst>
      <p:ext uri="{BB962C8B-B14F-4D97-AF65-F5344CB8AC3E}">
        <p14:creationId xmlns:p14="http://schemas.microsoft.com/office/powerpoint/2010/main" val="133133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copies of pic 1 and pic 2---you may want to do pic 1 with them and pic 2 as groups.</a:t>
            </a:r>
            <a:endParaRPr lang="en-US" dirty="0"/>
          </a:p>
        </p:txBody>
      </p:sp>
      <p:sp>
        <p:nvSpPr>
          <p:cNvPr id="4" name="Slide Number Placeholder 3"/>
          <p:cNvSpPr>
            <a:spLocks noGrp="1"/>
          </p:cNvSpPr>
          <p:nvPr>
            <p:ph type="sldNum" sz="quarter" idx="10"/>
          </p:nvPr>
        </p:nvSpPr>
        <p:spPr/>
        <p:txBody>
          <a:bodyPr/>
          <a:lstStyle/>
          <a:p>
            <a:fld id="{70838980-5F21-4CE7-B119-E5BCB5F6AE75}" type="slidenum">
              <a:rPr lang="en-US" smtClean="0"/>
              <a:t>5</a:t>
            </a:fld>
            <a:endParaRPr lang="en-US"/>
          </a:p>
        </p:txBody>
      </p:sp>
    </p:spTree>
    <p:extLst>
      <p:ext uri="{BB962C8B-B14F-4D97-AF65-F5344CB8AC3E}">
        <p14:creationId xmlns:p14="http://schemas.microsoft.com/office/powerpoint/2010/main" val="107242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242190-D11E-4F04-B098-F979D9E2BE77}" type="datetimeFigureOut">
              <a:rPr lang="en-US" smtClean="0"/>
              <a:pPr/>
              <a:t>8/15/2015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42190-D11E-4F04-B098-F979D9E2BE77}" type="datetimeFigureOut">
              <a:rPr lang="en-US" smtClean="0"/>
              <a:pPr/>
              <a:t>8/15/2015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42190-D11E-4F04-B098-F979D9E2BE77}" type="datetimeFigureOut">
              <a:rPr lang="en-US" smtClean="0"/>
              <a:pPr/>
              <a:t>8/15/2015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42190-D11E-4F04-B098-F979D9E2BE77}" type="datetimeFigureOut">
              <a:rPr lang="en-US" smtClean="0"/>
              <a:pPr/>
              <a:t>8/15/2015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42190-D11E-4F04-B098-F979D9E2BE77}" type="datetimeFigureOut">
              <a:rPr lang="en-US" smtClean="0"/>
              <a:pPr/>
              <a:t>8/15/2015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242190-D11E-4F04-B098-F979D9E2BE77}" type="datetimeFigureOut">
              <a:rPr lang="en-US" smtClean="0"/>
              <a:pPr/>
              <a:t>8/15/2015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42190-D11E-4F04-B098-F979D9E2BE77}" type="datetimeFigureOut">
              <a:rPr lang="en-US" smtClean="0"/>
              <a:pPr/>
              <a:t>8/15/2015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242190-D11E-4F04-B098-F979D9E2BE77}" type="datetimeFigureOut">
              <a:rPr lang="en-US" smtClean="0"/>
              <a:pPr/>
              <a:t>8/15/2015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42190-D11E-4F04-B098-F979D9E2BE77}" type="datetimeFigureOut">
              <a:rPr lang="en-US" smtClean="0"/>
              <a:pPr/>
              <a:t>8/15/2015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42190-D11E-4F04-B098-F979D9E2BE77}" type="datetimeFigureOut">
              <a:rPr lang="en-US" smtClean="0"/>
              <a:pPr/>
              <a:t>8/15/2015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42190-D11E-4F04-B098-F979D9E2BE77}" type="datetimeFigureOut">
              <a:rPr lang="en-US" smtClean="0"/>
              <a:pPr/>
              <a:t>8/15/2015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69C19-CEDA-458B-BF82-3E96EF459D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42190-D11E-4F04-B098-F979D9E2BE77}" type="datetimeFigureOut">
              <a:rPr lang="en-US" smtClean="0"/>
              <a:pPr/>
              <a:t>8/15/2015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69C19-CEDA-458B-BF82-3E96EF459D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2" Type="http://schemas.openxmlformats.org/officeDocument/2006/relationships/hyperlink" Target="The%20Lemonheads%20-%20It's%20A%20Shame%20About%20Ray%20(Video)%20-%20YouTube.wmv"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ctmls.ctreal.com/wp-content/uploads/2013/07/back-to-scho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344" y="3000375"/>
            <a:ext cx="6438900" cy="3857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304800"/>
            <a:ext cx="8077200" cy="3108543"/>
          </a:xfrm>
          <a:prstGeom prst="rect">
            <a:avLst/>
          </a:prstGeom>
          <a:noFill/>
        </p:spPr>
        <p:txBody>
          <a:bodyPr wrap="square" rtlCol="0">
            <a:spAutoFit/>
          </a:bodyPr>
          <a:lstStyle/>
          <a:p>
            <a:r>
              <a:rPr lang="en-US" sz="2800" b="1" dirty="0" smtClean="0"/>
              <a:t>Welcome Back!!!</a:t>
            </a:r>
          </a:p>
          <a:p>
            <a:endParaRPr lang="en-US" sz="2800" dirty="0"/>
          </a:p>
          <a:p>
            <a:pPr marL="342900" indent="-342900">
              <a:buAutoNum type="arabicParenR"/>
            </a:pPr>
            <a:r>
              <a:rPr lang="en-US" sz="2800" dirty="0" smtClean="0"/>
              <a:t>Find your seats – attendance</a:t>
            </a:r>
          </a:p>
          <a:p>
            <a:pPr marL="342900" indent="-342900">
              <a:buAutoNum type="arabicParenR"/>
            </a:pPr>
            <a:r>
              <a:rPr lang="en-US" sz="2800" dirty="0" smtClean="0"/>
              <a:t>School handouts</a:t>
            </a:r>
          </a:p>
          <a:p>
            <a:pPr marL="342900" indent="-342900">
              <a:buAutoNum type="arabicParenR"/>
            </a:pPr>
            <a:r>
              <a:rPr lang="en-US" sz="2800" dirty="0" smtClean="0"/>
              <a:t>Syllabus and expectations</a:t>
            </a:r>
          </a:p>
          <a:p>
            <a:pPr marL="971550" lvl="1" indent="-514350">
              <a:buFont typeface="+mj-lt"/>
              <a:buAutoNum type="alphaLcPeriod"/>
            </a:pPr>
            <a:r>
              <a:rPr lang="en-US" sz="2800" dirty="0" smtClean="0"/>
              <a:t>Homework is not an option, it is mandatory.</a:t>
            </a:r>
          </a:p>
          <a:p>
            <a:pPr marL="342900" indent="-342900">
              <a:buAutoNum type="arabicParenR"/>
            </a:pPr>
            <a:r>
              <a:rPr lang="en-US" sz="2800" dirty="0" smtClean="0"/>
              <a:t>Draw this activity!!! </a:t>
            </a:r>
            <a:endParaRPr lang="en-US" sz="2800" dirty="0"/>
          </a:p>
        </p:txBody>
      </p:sp>
      <p:sp>
        <p:nvSpPr>
          <p:cNvPr id="3" name="AutoShape 2" descr="data:image/jpeg;base64,/9j/4AAQSkZJRgABAQAAAQABAAD/2wCEAAkGBxMSEhUUEhQVFhQXFxgZGRcXFxgZHBgZGBwXHBsZFxcdHCggGBslGxwcJDEhJSkrLy4uGCAzODMsNygtLysBCgoKDg0OGxAQGzQkICYxNDQyLCwsLCw0LS8sNDAsLywsLC8sLyw0NCwsLCw0LywsLCwsLCwsLDQsLCwsLCwsLP/AABEIAK4BIgMBEQACEQEDEQH/xAAcAAEAAgMBAQEAAAAAAAAAAAAABQYDBAcBAgj/xABJEAACAQIEAwQHBAcGAwgDAAABAgMAEQQFEiEGMUETIlFhBzJxgZGhsRQjYsFCUoKS0eHwFSRyssLSU6LiMzRDY4Ojs/EIJYT/xAAbAQEAAgMBAQAAAAAAAAAAAAAABAUBAgMGB//EADwRAAEDAgMFBwMDAwMDBQAAAAEAAgMEERIhMQUTQVFhInGBkbHB8COh0RQy4UJS8RUkMzRTYgYlcqLS/9oADAMBAAIRAxEAPwDuNESiJREoiURKIlESiJREoiURKIlESiJREoiURKIlESiJREoiURKIlESiJREoiURKIlESiJREoiURKIlESiJREoiURKIlESiJREoiURKIlESiJREoiURKIlESiJREoiURKIlESiJREoiURKIlESiJREoiURKIlESiJREoiURKIvAaXRe0RKIlESiJREoiURKIlESiJREoiURKIlESiJREoiURKIlESiJREoiURY5Z1W2ogXNhc2ufAVzfKyO2MgX5rIaToFkrosJREoiURKIlESiJREoi1cza0Mh/A30qLWuw08h6H0XSIXeO9aeSLphT3n4kmtNksDaRg8fMkrFS68pWzHmCElRIhYEgjULgjYgi971MEkZNgRfvWpilaA4tNuditjta3wrniXolphWcS97QVixTEF7rFLFZuF7qFYsl0vRZXtESiJREoiURKIlESiJRF5eiJqFLLF15rFZsUuF52gpYpiCdqKYVjEF52tZwpiXna0wrGJedoaWTEV5rNZsFi5UVxECYgeqsD9R+dU+3G/7YPGrSD7e6lUZ+pY8QpqN7gHxAPxqza7E0FciLGy+q2WEoiURKIlESiJREoijs/e0D+dh8SKrtqvw0j/D7kLvTi8gX1gUtGg8FX6CplGzBTsbyaPRR5Td7j1VAy7DYeeac4iTQCxKnUFvqZieYt4fGvOwR088shldbPLO3Er19RLU08MYgbiyzyJ0A5KT4VkZcU8UchkgVTv06WI8De4252qZs5zm1Do2OxMA+fOKg7Uax9K2WRmGQnx6/OCns6xzJZUPeO562A/r5Guu1q58OGOI9o59wH59AVS0sIfdztPdbOVTl4lZjdt7+4n8rVL2bO6ema95uc7+BPsuVQwMkIGi0sXnREhjhjMjDn4C3Pl9asLLoymGHE82CyZXnAlYxupSQdD1tz8wfKhCxLT4BiabhZ8BmSysygMCvO9rc7bb10kiLACeKr4qhshLQNF6Mzj7Tsxcty2BI89/Ksbp2HEdE/UMx4Bqs2LxaRLqc2W9r2J3PsFRppmQtxPNgpkUT5XYWC5WsudwH/wAVfmPyrgK+mP8AWF2NFUD+krZixiMpdXBUc2vYC3ma7NmjczGCLc1wkjfGbPFisEWcQM2kSqT7efsPI1ybW0znYWvF1zut69S1lYMXi0iXVI4VfFjb3DxNbNYXGzRdc3yNjGJ5sFiwOaQzXEUisRzAO9vGx3tWz4ns/cLLWKojl/Y669x+YRQLqlcIOl+Z9gG591R5JWRi7zZTIKeWd2GNtysOXZ3h5zaKQM36pBU+0BgCfdWkVTFIbNK6VFDUU4vI2w56+iyxZijStCL61Fztt06+8VoyrjdMYR+4fPdRF84jMlSZISG1OLg7W68979PCsSVjGTtgINz5cfwix5nmoiIRVLyH9Efn/Co9btIQOEbG4nngptNRmUF7jZo4rXizplYLPGY78j09/lUePar2SBlTHgvofnwLq6ha5pdC7FbgozjPiSWF48NhVDYmW1iRfQCSAbHa5IPPYAEmrOWUghrdVR1E7mkMZ+4qHx8mbYBRiJJkxEYI7RPC5tz0AgdLjkTytXM72MYibri81EIxk3HFSOeY8SnA4mNm7N2W4uf1kNiOVx3gfZUtjg4XXp9kubLBKANW3Hkf4VzrKqFq5omqFx+G/wAN/wAqg7SZjpZB0v5ZrtTm0jVnyeTVDGfwgfDb8q02c/FSxnpbyyXSYWkK3KmrklESiJREoiURKIlEURxOfugP1nA+RP5VT7bN6cM/ucB6n2Uml/ffkFkzKfsoZH/VQke0Db52q1mfuonO5BcKaPezNZzIVJ4aXBGJhiSuvVtfULLYWsR53rz9AKMxkTWvfjy716jaRrhKDT3w24W17itzhTEqmInWMn7OFLb9LEAH4X8zYeFddnzMjlkwn6YF81G2tE51PG6QfUvbLxv7Ldixl5HkdGIYFRboDt9PqagR1eKZ88rCQ4EC3Dh3ae/NV7orMDGm1lucOz2V16jvD4fy+dWGwJey+I8M/PL2+64VrO013NfHCK3jdv0i9ifYAfqTXo3LWtPaA6KUGEiMmuwMgtc33G3UX22rXgo+N4bh4Kr4bGOva9mDdtyw/RUXufLnzqzdG04cXBedZM5uPBx48grFkmHRYlZN9QuSeZPUe49KhTucXkO4K0pY2NjBbxW5PArizqGHOxF6jSRskGF4uOqmMkcw3abFV1cFGcayaF0BL6bbXsOnvqlFPEa4x4Ra2nkrczyCiD8RvfXzXxn0IMkOFj7iE6iB+IkX9wB+Nc9oRgyx0keTTmfH/BVPJI6R13G5W5mXD8PYtoXSyqSDc72F7N43qVU7Lg3JwCxA17ua0stnhrFGTDqWNyCVv425fK1d9lzGWmaXajLyWQoPjJWWeGZ4zJAg3Xpe5vq8L93nsdNq9BSWLHMBs4qn2iC2Vkjm4mDh+ft5LFlYws2Kjlw79gw5xFLa+d9JDad12sPC9qzLvWRFsgxDnfRawfp5Z2viOE/221+9tOSNAMXmjpL3o4U2U8jbTsf2mv52FeYwierIdoP4/K96Hmk2Y10eTnnXz9gpefhaIzxzRnstBuVjAAYg7eQ2uDtuDUl1EzeB7crclAZtWUQOif2r8Sb2+cM8lp4rEmHHOyozlkHdXn6q78j4VVSymn2g5waXXGg8PwqrivnEY13xOHZ4mi72kar73IHUDlf51pJUySVcL3sLc7Z8b5ck4rfwX/fZdXOxt/y/6a601v8AU5MWtsvt7K2m/wCiZh04/f3WxxMgMBJ5hhb37fSpO22tNKSeBFvT0XLZriJ7DkVTc5k7DMcBiZdo3iVSx6MAykk9AA6n410gccMT3cWj0/lU1eBHW4uFyPX8q3cYzKuBxJcixidR5swIUDz1EVOmI3ZXSoIETr8lTcLhm/saFjcESl18gzOB8zesU37ArL/00cLw08QfW6uLcVYUKC0ouQDZQzEG3LYbe+u9itxsupLiA3zyUlhp1mjDrfS63F+dj41o9uJpaeKiSMdDIWu1BWHhl/uSp5qxH0P51TbFd/tsB1aSPf3UmqHbvzUvVuoyURKIlESiJREoiURQ2f7tAo5l7/C38aqNp9qWBnN1/K35UmDJrz0W24a1mj1D8JDD4Naro4TkVDGJpuFHzZZhW9eBR7YyvzAA+dR3UUDtWD7KSzaFSzSQ+d/VZYsBBoKRhVUkE6CLm3ievvrWSgidEYrWB5ZLR1XK9+NzrnrmtzDQCNQq8hXWngZBGI2aBcpHl7sRWnDl5WZpAw0te628d/rUGLZ7oqt07XZG+Vuf8rs6cOiDCMwtD+zp4GY4cqUbfSbbfHw8b1a3B1XTexSAbzULNluVtHrlkOqVgbW6X/M/Ks3ubLlUz4mYGDIJw/giqOJFI1G1j1FvpvXeokDnAtKqaOEtY4PGq+cmWSF2iZW0E91rG1/b0uPnWZi17Q8HNYpg+J5jcMuB+c1N1FU9V3BvfMJf8JHwCVSQm+0n93/5VvMLUDO/8r3iXDuskeIjGrR6w8gbj3bkGs7TikbIypjF8OvzzVOVizDiRJIykKsZHGm1uV+fLmfZXOo2syWLBCCXOytbRLqXyPBGGFUPrblvad7e7l7qsqCnMEDWHXj4rIURxBm02GxCM1zhSNwqjnYggsevIgXF6uYIWSxkD9yrKuplgma4/s+cfl1B4+aLFYqH7HGQ2oF2C6eTA6iBytY3PW/WpMbXxRO3p7lBlfHUTs3AzvmdOPtzUrnMT4TF/a0QvE66ZAvNdgL+Q7qm/K4I2uK8tM10E2+aLg6/PJe/pHsq6T9I51nA3bfj8ufta9lhXOJ8biIhhu1iiX12NtxcX1Ddb2FgNzua1/USVErd3cAa/PRdDRwUVO81FnOOg/Gh7+5Sk0bDMFYK2nTYtY29VuvLnauT2PG0muANrZm2Wh/hec4r74kwsjtCY1LFWJNunqn8q32nDLI6MxtvY39EK2M1y1nYSxHTIvz/AJ/Ws19A+R4ngNnj7/PuFYUtU1jTFILtK1mwGInIE5VUBvZeZ+FRnUdZVuAqSA0cBx+d/guwqKeAEwglx5rdzrJYcVF2Uq93mpGxQjYFT0NvdV26Nrm4VTyxiUWcqovo8hBUTYqV4lO0bMFAHhe+w9gFchS31JUX9E3+pxI5K1zwYd4hCQDGAoCJqsAttIGjewsKlBtlYQSuhcHRmxH+FiiynDD1cMp9sf5vaniu7q2pdq8+dvwpBA9rLHpA5AsBb929YuOajnETcrTyO6yzoeeoNYed/wCVUWzuxUzxdb+d/wCFMmzjY7opqrlRkoiURKIlESiJREoiiMfvioB4Bj8j/CqiqGKvhHIE/PJSY8oXFS9W6jJRFjkhVvWUH2gGsgkaLFgsZwMfRbf4SV+hFZxFYwhefYx0Zx+1f/NemIpgC8+yt0kPvVfyArOLosYOq87CT9dPeh/3UxDkmEp2Un4D8R/GmIJhK80y/qp++f8AZWbtWMJS0n6i/v8A/TS4TCV53/8Ah/8AMKx2UsU1P/wz+8v8azcc0sV8hSDcRWPjdP41qGsBulivq7/8M/vL/GtrjmlihDn/AMMe9hS45phK8SJx6saD2Nb6LQuB1KwGW0C+tEv6qfvn/ZS7VnCV72Un4B8T/CsXCzhKdhJ+sn7h/wB9MQ5JhK9+zN1k+Cj870xDkmFPsh6yP/yD6LWMXRMK9+xL1Ln9th9DTGVnCF79ij6qD7d/rTEUwhZEgVeSqPYAKwSSs2CyVhZSiJRFDL3cafxp9Lf7apm/T2mf/Jvz0Uo50/cfnqpmrlRUoiURKIlESiJREoiiR3sYfwxfn/OqgdraZ6M9/wCVJ0g7ypardRkoiURKIlESiJREoiURKIlESiJREoiURKIlESiJREoi5Xxp6UmilaDBqt0Yq8kgPrKxDKqbbC3rHnfYdajyTWNgpDIbi5Wnwv6WJjMqYxEaN2C641KshOwJW5DLf2HfryrVk5vYrLoRbJdgqUoyURKIlESiKGzXu4iB/ElfjYf6jVNX9isgk6keeXupUOcbwpmrlRUoiURKIlESiLDi8UkSNJK6oii7MxACgdSTsKIqjgfSnlU0ixpibMxCqWjlRSTy7zIAPfaizYqey7fEzt4aV/r4VUUfarZ3dw+eSkS5RMClqt1GSiLxmA3OwogzWrBmULtpSWNm8A6k/AGuTZ4nHC1wJ712fTTMbicwgcyCtuuq4pREoiURY451b1WU+wg0RZKIlESiJREoiURKIlESiJREoi/OPpDyr7NmE6D1WParckm0m5uT+LV8Kgyts5TYzdoUXkGXfacTDAb2kkVWtz0k9637N60aLuAWzjYEr9RVYqAuF+lXj/GfbJMDhXaJEKITHtK7kA2VwbgHUBYWO3Pe1MgLlFoZRxNnWWysZ1nxMCLrkSQlxoP6STEFlIJ35gWNxYXHFlTE+1naro6J7dQu7wZlG0C4jUFiZFk1NsArAEE35bGupIAuVoASbBRR42wOvR2w5X1WbT7NVrXrh+qiva67/pZbXss/EDhoUkQhgGVgQbggjYg9Ryqu2z/wNlb/AEuB+eNltTDtlp5LX4t4xw+Xohl1s0l9CIASQLXY3IAUXHXrterYyAC64xxOeclRsu9MZMlp8OojJtqRySvgSpHeHjbfwB5VzE/MLuaXLIroXCnEUePw4niBXcq6Hmji11JHPYgg9QRXVrg4XCjyMLDYqZrZaJREoi5l6bHd/wCzsOF1JLi11rfZglu63ipDE/s1ymdhjcehW8bbuAUZnXA+CxU4LRNFpFz2XZxrLe2zAd428bDmReqKKsljZkb99zZWboGOdpb3V04dRosJN2Cd5AVjQkvuiDSLk3bc9al7PxYZZBmSfM2v6lRZ8ONrTkFRc7z3EOFjkkfUu8m+k67nawsAFFth1rnNUvc1rb9/f/CmMiYNAp70d8Qymb7PK7OrglCxJKsouQCd7FQdvKu1FUOxYHG6j1ULcOIBSXpGxTDsowbIQzEeJFrX9n51w2zI4BrBoVY7CiZ25DqMu7/Kh4MkXT3mYMpBJFrcgbDwI23/AJVViHCAbeKlO2g4k2tbl+Vf8k1CBNbFjYm556bnTqPUhbb16ekx7luPVebqSwyksFh8vbxXPeIvSLKZGXC6VjU2Dkai/nY7AX5ez3VHkq3XszRdmU4t2lnyP0lMXC4pFCk/9ol+77V3uBvy8vDfaOszs9avpsuysPpo4gdIYIIXss4Z3ZT60a6bKCP0WLXPiFtyJqRM/IW4rFMy5JPBcci7pBXukciuxHsI3FRlNOeq7n6O+KpZ8D982qWORotbc2ACspPi1mt56bmoO0tpy07RHELvP2HNRTTgv6KfjzFidmJ+h9njXmTtLaMRErnHPnp4jqupgZbRTmFm1qD/AFevcbPqv1VO2Xnr3jIqBI3C4hQHEfFS4aWKAIxkkdAGYWQIzAM2rrpHSrBsdwXcAoks4Y4MAzKrOaekp9ZGGjTswdmk1Et5gAjSPbf3VUPrjfsDLqrplCLds59F7H6Sn7By0aiddBUC+iQF1DLa91bSTbc/KxlUdQJn4HZFQtoRGniMjMwLeq+OPuNcRHg4uzifDS4hmA1Ea1jQLqI/VJLAbi4F+Rsa61DsGQK2oGb7tOFuhXKYcRKj9oksqyXvrDtqv5te599Qd4691cmFpFrLrmW8VYrFZfEU2mZ3iklFgAYwGv4KzKQfLvW6WzU1D2xAt48fnNRqamgbM4y5gaDnf8fhRSHGQN2hldbWJLSagb9CtzqvblaqoVL2EEON1dF1HM3BhB6AW8uS6AnEca4JcXLsukEhd+9fSVXxOrb61fsnBiEhXmpKJ4qTA3M3+2t/Jc+4pzXCZpGXOHkEkPJlkVXEZO+2llYeR5dOe9ZU14Dw0ttfRxPHkR14ZqYNnuikDXuyPHryWjw1icHgETEfZmklYkIZJAxCjm6gIFTnbkSbc9zWIq20pYG3tqb8ToAFs7Z7pJTG12Q1y48l13JszTEwpNHfS4vY8weRBt1BBHuq5Y8PaHBVU0LoZCx2oXPzk4TMsS0kAV9RlhmtftUlVQy6iPWjZLWvsHGwBuavaWNoBv2Tw5W/PspNHhJtxCn8rwqu6JbugXNtgbcwVtuDvfwqLStZLMbi3EBdpy6ONQnpaSTXAd+y0sALGwe45nlci1h+E+dTq/FccvdaUNrHmuf1XqwXQ+CMZJLgp43IKxadHK4BuSD5bbe0jpXWW8lFI08NPDNQZWhszSOK3uKuHYcbBA8moSKhjDDoGsSbEW1XXY/iPlbqZiKSKTjlfy/IXOEfVc1cc4kyB8K5uD2RZljZiLsF6kDl8K3ilEg6qQRZXn0F4n72eMl/U1qP0L3RXJ/GbJbyBqbAdQolUMgV2KpChpREoijOIMMGi1dokZQ6tbjuhf0g24sCOt9jY72seFRC2VmFy6RSGN1wqwcZEb6XVhyuL+7mPka84MDSbm45g29QrNlRG4Xvbv8ARWThveG/Usb+O1hv52APvq52WQ6nDhxJ9beyg1ZvIuU8WqRjJwej292lbfKq+ZuGRw6qwiN2ArFw3iDHi4GG/wB6g9zHSfkazA7DK09fXJJReMjoup8VpHoVmkijdSdPasFVgbal+h28BVrV0pqGgN1HwqJQzYHEEEg8uBGh+c1DYQpMdERjbWbtYg3uACxt6w0gC/gKpGRzPIYL5acgpjixoLirkkVkC36Wv7udejY3C0NVO43N1+fcwwbQyvE4IZDax5+Iv5kEH31TOaWuLSrNrsQutY1qsroPH3B882X4Vo1LT4aMK0YsSVZV1BbesVKiwHMX5m17UxndjmFDilAeeRXHhGxbSFYte2kAlieVgvMm+1q4KZdd14Y4abB5aiuPvrtK429ZwBov0soRSfImsVVOwxguytqfnWyjMmJlOHwWYMLkgjYb+I57nflby8aopGsfFgcOdz0/hT8Jvc6KyZCG7EFhYkkjxt0v52q82XBuYNLXN7KrqiDIbLmnHmNlxOLlhXURCPu0QXLP3b7Dck3PuHtrvFKX1W7J7NiPstamLDSbxou64I8/nmqghJG4tVbOyNr7RuxBWdNJK+O8zMLuVwfH/KyQQM7jTey3clb3ULvqNuQBtv0qZSOhEbxmH2OfTp/PgoNcyodNGcjHcXHG/M/x49LfLl0ua5bckticLI2gncyKVUlCfEg7HxQX5k1mEumhz1CkEtgn6Fc0ljKkhgQRzB6VyViDfRdf9H0DHLmh7IqwZmLXVjqLG2qM7qwW1gR+j8e7w7cZNuRw+dFVz23176rPm80SpeUXGwC2HeIIO1xfp7LVSA9nCPNWFPFI6W8Zzt5KvcT4z/8AWQKoCiTEStpHJQpey/8AMDViw/7Zo6n3UqOO1c++dmgX55DNbuV4HDxRIbDUy7ksAT4399eWqZp5HkZ2uqOonMrryHwvkPBfeNw2GlUghL22OobeytIpaiN1xfyXNk+67UbrHv8AUcVs+jjOFgwMvak2Scqo695UOkD/ABajXs4ahscRJ55Kx2lAZahuDi2/3OfotbNc4llmL9o2hVLLBaxLC+nmPDbb8zUUVAmYWO1c8dom4a3TIXtcddc+ijup3xfUbmGtOQtmepz1UjwFxaZ5DDKkYcqSjoNOq25Vhc723B8jXpZdmx0zLx+Ol+/ID0VBBXvndaTwtf3JW76Qsmlni1LKoSM6tDAKOVidd+g5Ajqd+VVdTTvmADPJWkFTHBd0mQ5rkTTKOZt7QR7rHr5VWup5WmxaVYiqhLQ7GLHMZ69y6L6P8BIMNLIXQRPzRgQwZOpvYJcHkQbjTy69ZKWRtO4Oyvnbu6qO+ojdKANRkfHpryVrwUKvh2BcBVJIJOy2FySfCxrlRwb2lLL5A5dOPutZH7uYED+VzPjnJjiis0OIgaCNbF+1JQEstyCLrYDnyO3XakFon7p2vPgpRu4Xse7ir96PeEly+A3IeaSxkdb6dr6VW/QA8+pJ8quY2YQquaTGVa63XJKIlEXLfSNm7TY2PBKfuo17WZejtzRW8Qvda3K7DwFVu0Zi2MgfPgUm27pnScTkPf3UVk6EzMgGwYMPeLn6VQzAuYDxsu0zRMyml/qNweuA6+XsrTw7j3gxLoVusrXIHQhRpb90WPs8qkUVW6mFjpb7rjWvcZ2t4WHufW6hs4wsU2IeQkurHmG0k7dCQdgeRtawFtq5OneTd2qt4YC6IWyWfhrLUixPa2usYZ7PZmtbawAG4O97V2pam0rT1t55LnUxYYrcSozG50mIftJmcuegVSqqf0VuOX1r2G7toEZAGCzfdRGcsYVjmwzaNL61KgKGKkA3UEg2JFxyIY+FcZ2fTJblbNbWBu06Ls0GeRHCJi3YJG0ayEnpqANvM3NreNc23cMlQy2iJxcFz3jTNsFiNLPG8chP/aAAllA2DWuL+3w51WRuNdfctzGt8sltFWxQ/wDKSBw4r74AwWBaRHJlaS/3faABdQLbrpJv09bqtbtZHDMIpD2/t3d9lsa1sw+np1Vt40xa6OyYmzKbgdT0+B3+FTZXta3tcVO2fCXHEFxAYUrjwvUve6kn1gTc9eu9Qb5XU3BabCu/cOYgPhxvqVe73tzYAetfmantwublmFVVkZjl5cVSxn3byMIE0HVeNhve3IsD7ja1S/8AR6aKz3DTPU/lUL9uVDnbthvfTIac1aMpziRQqzlWN7F1IG/morD2scfp38j6rpDUPGUlvMei5/i8eMPj5cY+rs48TIndFyzd4aBcgDuXN/Lzqro6V9TUkt4E/hXtVUsgpgHcQFIcSYfDzBJ4sJMHl7zoHiiIvvdkdrXJ8PbUGaoonzvjEgaWn91i5ru7CDp4LpTyTCMHCSDw4jvWTEPhcPgGVYpY3mQCSWyy6ORIkZGOlend23rtQvgqcdPE4YtM8sfVt8/DLuXKpmfE5skgOHu071E4DMpsNhMRBCwSd5V717aIwpLyA9BpAAI374IqXs4CMvbINDp10UsxGeRjm6ZHvz08VUXYFtRxwL7jlMed7jXp1bk3O3WrP6f/AGhfnldT20rhU7y/Z/s7NtLW155rr3CPE/8AcbzOjywizFLaWUluyYW8VWx2vdTsKi1D2tIwNOZAA6/M+5VElDLvsHO/z591W58S2Nl1yhQFHJAR18yd/PwHI8q7SUNJIbgG/U/hQp6ramyxu3llnXILbki1h/Vlx4g8Vv5pw4JIOzuE03ZBc7MQBcgkmxsL1zfSQlmBgt1WlNtWrinEsrrjiDxHt00HgsWFwTMNzpVdrnx8AOtfPpnbpxa7VYYwydrgsk2X2BKNqtuRaxt4jxrkycONitnwWFwbr7yHKQuH1atLGd5OdgbF0Vb9Nt6nuqfqAHSwHoVdb9z2gAX7IHoVJS4YyQyA7kC6bg2YAkEb7b2rV0rRI0t8VpGTG8E/AtLg3JolxAmIOsM+nfYalPT3mvWQ7Uml3cJPZw58yRfj4Ktfs6KMulAzv69PFa3pD4pDYgYKPfRdpT0L6dSJ7hufaPA1YMk3d3eXetZqATQNLxkXjLmAC4jxIAXNndnJJuSffVWSXG51XmHvknfiOZPL0A4AcBwVo4WmmEckRJWIldiDckXNh5VB2jUPbEIuBXqtgxTG5lbYNFhcEHPh3DO3/wAj4TyTME7MMdF9VvE+dU28dhwXyJvbqvR7tuLHbPmqnnsS4eQPF3TKGDoACjDYXK+O/wDW97GlJnYWvzw2seIXaJjS7NdB9HmcuEiw076y0YaLbdYwo0ozW7x0i99+W5NWtLVmR5jIyHHqOFlVbRo2AGaIWANj38/ngr1ViqVKIlEXFsXIrZhjzf7ztreehVCi3vBv7q8/tQuxjl7rpWh+7j/tt9/nutvL1Jf7rdgbmxv7zVY7Fa9lFgErnjBw+ylMLh2WPFTPfWI3sTzuQ248gAAKyCS5oPRTo2vdMTJ4X5ErAQBaxvtyHTyrm17s+C9EACTcLfyyQdolup+R2rW7icyuM7Bu3ZKmZjw3P2jhdJUOwXSwB0gm21+dq+hwTh0TXHUgei4iQEC6h8XC7tFBe2qTRveysSF3HTc7+ytpSNzI7/xPotzpcK05rkeJMGEw7zq0MYfWFuNPechjf1u4Qo8LeZNUsO1IYKcv/q4D0/PcvO7VpJJJMQyZxWyUiUBCkRC2FpSrNttvc7GvNb6oLzIwkE/23GufBRSYgMJtlzstbOMKXhvh+46WYCM7MF37hHqsNjt4VO2XUNZVh1RnfieBPE38ui1mYXx2i16ce5Sk808/ZGYDtWQXtyuCVv4b26datql7JHDdm4XrNnB0dP8AUFiNVX85yVkzLDd1wXDC2mxugY3v+lcEbeArngIyWTK10gkByVokxM2Ew+IjI0syra55Bzp1Dztf5VY7MZ9XA4dfnkq7bj2upjLGdMvT85Ku5DP2ciN4ONvLar6oZjYW8wvnbpN1VRvU3mOblXZQlt+d/HcWFvPzqPHD2Bmu1RtDdyluDjzUq2WQPBh4oxqKyicsd2Lg7sx66hf3W8q8ztCV1LHJBFq5rr88wc+/j4L2tOG1kYnfwtbll7flZ5MRHFtffr1Jv1Y187Mb5jdunBWwa5+aOEnUgb3BHLfcEWIPQ/OulPvYZ2W1uPO4Wr2ZFrtCqn6SY0hghngUK8ithpBz7nZ6dh0OkAX8LeFfSaYtnO9OvHvC0po8DzEdBmFzHtVta4v4edWd24VfB8W6tbPl1V+9H2WrJg5t7M03MfgVdII6jvH4+VUlZUuhqWWF8tO88OuSgCTdvxKQyWSxcfhuPMjfbz0hredqu4zxVF/6qaQ6N3Ahw8RY/cX8lYkxOre4F99he9/DwroW20XnI3tfcvdbuF793DzWpj5GSwNx5Hbnvcd03Jv5V4jbtE1tWZBo4X8RkeI6HjqrCnme2MNOo9NeR9ljweNuwuTbcch1B67dapH04aL29f5UmOe7h8/C2MRhCYoQHdRpY90gX1MTvcGpR+mcwDcA5q62c76Wi+MvDRyga3ZSj31abXA2Gyiskte05AHLRS57Ojv1Cx5FnKpijC3O6un4rAal+Av8fCr1tOWU0VU3gSCPE2Pt5Ks3uKV8J4jLyXOuIMPLHjZzIGBeWV1Y3AdWckMp6ixHs5dKtpHtfEHNN1ja5/8AbOzqC3wXkPasLJrIUclvsPdUdgkcLNvlyXjhWzsYGNeQBwBt6e6lMjlkgxESyKQjyR6geq3sR8/btWk1NcgTN8/nmpNFtOeJ2FrtSL3z5jj3/YLpOfwLE0iKAFKoVA6G6/8AV8ao65jYZ3saLAgEDxH8r2NG90ha4m5z+ei5pxi47WMeC3PvP8qkbOHYcequItVvcG4+T7dhiWJCkJ5BCrKL26C/M1OgDI3g6XP3K2r4m/ppABrn43uu41bLxiURKIvzpxiOwzPFa72MrNy6SWcEfGq6dhcSArGcB9Fflb7GykuC8wUyTOpNo4iSbbcwf9JqqrY3sa0cSVAoDZ7nch89F7w7nUuKeZQ7NbDTO4bbUqraygc2uwsNutTW0RFzYXsVzp5XOma5x5XVriUEX53rhT07AwEi5K9Y5xuvjEIwF0Davw3vtuSLb7AE11ZTR7+MgcdOGhPstHO7JxKNG/LevSrgq5nGJ1YhGRO92ylUXcsVIG3mzAe81s5pMLxa+R+60c5rGDEbd66bxVgDFZlJ0tsL8wRvXjtpUwgDbZi6qamoMsQadbqmHBj9cf176j/qD/aVRfpx/cFt4CMJfvXuRy8r3v8AGo88hdbKykQR4LkG6lsO4EiMdwADbyDXtV1SuuLlexBL4cuPuEzbiTGfbcMYzaE9oHQC67C41demx9tTjM4m6ifo4xZtr9VMYjAxZjOhcuoWMF0HUqxsL+B1Hlvt0qXS1JZIXN1It3ZqBXUV4BG85B18uOS58cQrTzqvSRtwLAjUw7o6CvQj9re5fP8AaY7d+pVjeGOWWzXDaASb7Hl0AJvYjwqKXuY24F1IdDDPNZ2Rtf5kfZT+XQstjHuF7vK21uQ3JPdv8K8vtWJ7XPmH9pJHS1ivY7MmZuBAdBkD97KtY1iXN/E/U/17q8azJgA5L0rdAtzIHPagLzsbfl87VkXxsI1xNt5rnPbBmo70p4bsI8GHUODJIzL+jdUGkHxG+/jYive0NKY2lpOZXGicKiYgZBUhczxFtQmYD9QGy+zQO7bytarHdR6Yfnqr7cQjsYPnfqrzwfKmHizNk0EJHE6lfV1yQm4XwGs2t05VCc0GznDMXtfVeU2tK+JmIZWvkehyuqvlWYuZFU23uL8jyP8AXvrvBIS+xXlK/bNTWQiOWxsb3AseI4ZceSvmQSkJtzsN/YW5eFTHi64UbyG5fNVUvSRxW+GkiSEozlWLhtRsLjT6rrzOrn4VXV2zoqsND+F9LcbcweStKUuJcb/M1Vs04vx8YQMYh2sSSqQJD3ZAbbNIRcEEciNqgM2BSg3z/wDr7BTLnmuq5JiGxGX4Kfc3gVWP44+4xNvEqTVPtimMU4LR2bADw4eStaCRoaWlbOEGp1A33F/Z1v4bVV4S0EnJTJnNwnNcy42tBmuEYGzhog9jY6RLbfyZSw8xXp9l/Vp3AjIn55KsqXWeHDVdM9Jbx4fLXRzdpJEEYHPUGDX9gVTf2261JgpTHGWXvndcpoH1wc1gzt6LmmRZmIySd0e1yOlr2PnzrvSVG4cQ7Q/ZePmic04XCxHNSWEzCKXMMKrm0YlQA25m4IJHRSwUeyt6iTfyjDoFN2bQyzOxNGTcye7gr36SsSYEup70jAKfC1tX5fGqOtpv9xiOhz8rCy9tsztm3JclzSdpHDObm1r2A5ez211ga1jcLVdWtop/LMfbChEYq5Zi+kWupC6bsN231bVFlhvMXOFxYW6HO/stmx4pS54uLC1+HPJdsynF9tDHIP00U+8jcfGvQRuxNDua8fUR7qVzORW3W64pRFQvTFgoTgjI8aGXWiJJYa1Ba5Cm2+wO3mTXKXS60le4RloORXOeFMFbDY4oTcxEAnppSRj8jVLVnHUQs639D7LekuIZHdPz+Vi9EeMEeZxAi4kV4+drXGq/n6tredW7DZyixmzgui5jkCLiuyQhI2ZbCxNg1r2Orxv0rp/pUT4y8OcNcgcvRSDtmeOYRYQRlmQb5+K3eCsDpnYtYkIbbHbcX3JNdDs2Ons8OJPUrnFtWaqJY8ADp/kqk+kfFK2YTA/oCNfdoVvqxq4pGjdBcZpJQ/sEjuKrMcoiKuw76lXF736OvytUiwIsFzc6QvBcSV2rjzfDK43swPuIP8q8XtWPExvR35Uqc2YSFzlOy3uHG21iDv8AAbVVnHwVUN2dbrJhHUMAoO/UnyPQD+rVznBLCSukDgH5KfzWVYcLFKb37YpyvcFAb7b2BXp1NXFFTufD2dR/HzzXsoZML8B0wjwsoccRQ+K/Fr/DReu/6eb+1S8TOaufo8lWZZZlO2oJaxFtI1X3A2OofA13ihfGbv4qs2jIDhYO9cnys6Z3U/iHvB/+69Nq0FfOK9vZPQq44RCMQSbgAAcjv3FFh471GJGBbxscKm/AD2Vj0tDEZ2V9IBsoB1MW7oAS1+t/YKqNpujNNIxzrXFr8r5L02zKWSSdp0GueSqWKzSBirq+0hJVSDcG+4IF7b+PPz514NtBUNbZzdONxw+69x+nlYHYh+3UqRyDMYFmju5JkKBSFJVe09XW3JWNj3TvXaLZtQ+VgNmi4Nyb6d1/uuNTTy7txtpfvy1sOQ5rP6c5bYOBeV8QD+7HJ+ZHwr6HQxte84hw9wvLOlfFZzDYri2r8Xzqx/Ss5eqz/qdT/wBxdDyvFKuQMBa74rQT1a2l9z12X5VU17Ax9h0ULaE75IC55uSqrUJeeV79GOM7XENDOdYKEpfbvKRfla91vz/Vru2d+l1Y7PDHvLXBVP06whczAAsDhorACw9aUbfCu8RuFd2AyCjOOcIFwuUyjm+CCH/02uP/AJDRmpWSuwehJ9WURA2Ol5h/7jnf41wmaHEgi62C5DxxxDjcPmOMVMTOgEz6VWVtIXmoC30ja3Ll7aiuo6d2sY8gtg53NVriRJFxGISSR5HSWWMyOSWYxsyAkk36V3YxrG4Wiw5BY1XdeN+F8XmawYiF4yohUrE11N3AZmDbgk90b29UVuDZWez6yKBpa4a8VzjC8I4yQnRh3uBcjZSbe8XPlzri2ohkdhBuVZSy0jjeQA9SP4WzkXA+MxNzFGEtY6nbT7CDY3NbsnjecLDdZfWU8IsNOgU/x5mEsk0cUxBeCJFcryMrBWkYcufd6dKrat+J9uSbPia2Mvbo45dw091X8sy1sVPHh0Nmc+sRfSACSSPIA/KucLS51gpFRMImFx4K74X0X4gbHExqPEIxPwuPrUk0hJzKhjbcQH7DfvXSstwYhijiBJEaKgJ5nSALnz2qY1uEAKglkMkjnnib+a2a2XNKIqH6YcFLLhIuyRpNM6swQFiBokUGw6XIHvrjOQG3K5yMc8ANF1VeEMrmGExCdjIJJFxGlCpVt4SqmzW2LbD21THt17LcG39fypETCymcCMyfwq3wvwlmC4yBlw7qY5UZmYgBQrC+o35WBG16tGPDnWacxqoe5kbYkWXY81H99i/9P/MauYv+nd4qDUf9W3w9V5wy394l9jf5h/Gs1X/G35wWKE/Wd4+q5BxtPrx+Kb/zWX9zuf6am04tE0dFMf8AuKwcRwlZgCLfcYXb/wDnhB+YNbRG7fE+pWHDNd3yECfA4ftQGDwRFgep0r+dUVRE1znMcLi6lDNq5Dhsox7YtYWhAUzBWYJCdMesBmuL8lufdUX9LROOEE35YnflcjSPAxFmXPJYM2wWPinliiiYgSMqFY0VnXV3DcDqLbjxrLaShDgHm55FxP2ustppAMbG5cwF13OOGocUsOvWiR6m7NSBfVa4bnuLdPE1JjdugQ0KbHUPaSeJ5qsw8H4cJqIY9+1yx8L22ttUA7RqCzGCBnbT7qyMhxYel1bsg4eiwYcRF7OQSGa9rXtbbzqxc8u1VXLM6S2JcEziMrPMvVZZB8GIq8jzYO5eTmH1HDqpz0TY5xmSBnJ1xyL3mJ6atr9br8qhVTfpqxo3fUsuvcR5CMWqgyyR6CSOzNu8RYMepIFwN7d4+6nmgZM3C8XCv6aqdTm7QDe17i9xy8cs9cgqNkno9Dv3pzpQkONA74J2X1jYbb87+VQKVpkc4aAfdXc+02xYntZ2n2ObibEC1wO7lbrdbeX8HLHigFnkQqSQUCABrEg6WDCwBIAINrnesteTOIjlbl5rk6ttC9+G+PXESeQsMxbQE2tmr3i8Mhj+9VZNCk3dVPIbnlYH2VaXIGSohm7xVI+zxfZ1OhL9qd9I5aV2qoDZt0BY3v10srm8e+OlrdOZV8WBNNgq6T0sLb+VW5zVIQqJNkeHY3MMfnZQN/O1eXE8rcg4qzfQUzzcxjyVwyXL4IowYI0S4FyqgE/4iOZr0cBBjaRyVYYmxuIaAO5cL9PjH+00F7gYaOw8LvNf6CpsWi1K0uM4m/sjJmJuNGIG/TUyFRfwCi1vKst/c5OCmvRnn7YbJs0IazRd6P8AC8yaFI/bUe+9aSjNZConBGVfasfhYeYaVS3XuJ33v7VU/GuS2Wb0ioRmeNDc+3c+GxsR8iKIv0rwc18vwZ8cNAf/AG0rCwvMrW0zjw1fUVS0LQKl45X9VOqDeJvzgmTn7xvCx+orGzT9Z1uXus1Q7AXFc8nMmJnc76pZD7tRsPhYVmQ3eT1XooG4YmjoPRWD0QQq2Nkdm76xHSvjqZQzfsiw/bqVSAYiVWbUcd0BzPz50XY6sFQpREoiURRufH7sf4h9DVdtMnc+Kl0Y+p4LRycXxBPRYlHxCfzqBs/tVjnf2sA8wP5W9Tky3U+62coH3svt/M1LoB9aXv8AcpUn6bPnJQuaTf3y/wCq6D4afzvXqIm/Q8CvK1D/APdX5EJwrJ9//iRh9D+VKsfT8U2e763eFxXNZS0kz9WeRveWJqawWACnnirJ6S4wMcdPLsof8gH0ArhSf8fiV0k/cuu8FyasBhT/AORGPeFAP0qrnFpXd67s/aFp8LLrllkPPx82JJ+lU9CC57nn5dWlaQGNYPll85kR9uTbkY/j/VvhWJiP1TfBZhB/SnxVkxB7rew/SrJwJBAVcz9wVW+1r2F97CS3LqV/lVd+jl3eDrf7K33Z31unurXGbgHyFWQ0VORYqhZ1wJhTPqPaXlcs3eHNmubbbDeudRtSohkYxtrHLTwXOPZcErXPde/etzK+FcJhcWpjhAI9VmLMQSvMEk2N78vGo8ldOavdud2Tw8PypMdHC2DG1uY4q4StZSfAE/CpbzhaSuQ1UZw2v3ZPix+gqBszOInqpFVI17hh0stbBXOLct4tb3bD5VxgdirHX1z/AB6LpJKzcBjTnkpfMVvFIPFGHyNW6iN/cFSHi/uit4zN80H+2sqZf6ngr5EllA8AB8KwoJUXBhFLuth1+otXEU0Tcw0LXfSOJBcVs5c9rodiDy/hXdaxngVwD05yXzVh+rBEP87fnUiL9q2Ky8VKTw9lbeE0i/Oe3yWsN/eU4Km4HHyLhcTAiEpMYDIw/RELSMotbkS3PpprSZzQQCdV0jje4EtFwNeiv3/4+5aJMZPObfcxBR/imJ39yxsP2q5la3UJ6ZsMqZtOVIOtY3IBB0tpCkHwPdBt+KgRdp9FWbR4jLMMEYFoY0hcD9Fo1AsfaLH31hFF8I8VPPmc+FMIQxCfU2sm+iRUFhpFgbg8zzqFBR7qUyYr3vw6qwqP+Fp7lk4M4jefMcVhjEEWASAtqJLFZAo2sLAgE9elZp6IQvLwb3WKogxtI4/hczxx+9kty1vb941Xu1K9LH+wdwW1wRmHYY+BybKX0N7JLrv5BiD7q7wOwvBUKsjxwuHj5L9AVarzCURKIlEUJxeJzhz9mTXJqG22w3uRc7nlUeqaXMsG36FdYSA7M2WDhGKRQ/aBtWmO7MLXYatW1h5ctt6rNkMfjle5trkcLc9B4rtVEWaAVC4HBZmuOMhDCAytfvx6THqNjp1X5b8r/OpTGVAmvbs36f5WHOiLLXzt1WricVKcc0f2XFXM9hJ2X3ekts/aXtpC7+PS16vW1bAzBYqnfsqRzt7jbbXU37rW1+3Ve8N4mVsWkf2bFR6S4Z5IisYChgTrvY36Wve4pJVse0tAKRbLlhcJC9ptyJvn0t62XMcdkGNjnaA4TEsdZQSLCxRhewfULqARvz2rv+vb/aV23RVh9KWU4iLFh1hnmR4o7PFEzBWRQhU2vY93Vv8AreRrnFWNY3CQVl0ZJur9wS08OTK/ZSGZY53SF1KuTqkZE0899rdbMNulRZ5Q95eAu0bMg0lYfRpm885nEuFkgVdBDPqGpjquBqReQtyvzrR9QZTmLWWrKNtMMnYr9P5K0uMuM4MFj1WWOQ2VGJAWxBvuLsCSPC3Sm/Y1mAjPmgopZJBI12XK5/wrnxBmhgwsk6RSTFVBWONSXbUQBZedt7nwAJ6VqurB2hdUBuJCuVtIcHigxxIjEbRkOe4G126J0v40xcVYmpaagP4WXSMpxZmgilKMheNHKMCGUsoJVh0IvairTqqZmvEzy4iERYPF2R1BZonQEFluSLEgADrzueXWBN25GkNOXRT/APTzhxGVo1yBv4a/OqkeIc0MOOw6iKZwwXUyKxUBmKgm3O25PkBW0zRv2ut9lxhpnyRl4kAA4E6+Cns+kkXDTGJdUgjbStr3axtt19lSZgTG4DktKZjHzNbIbNJFz0WlwZPK+EQzRmOS7gqVZeTGx0tuLi1cqRmCINtZda+GKKcsidiblncHhzGSrmacSTYfGyWwkjoDbUA3eBC3K923Pz+FQ8BjqXS2vfp3KwptlwzQB++AJ4ZZd+d/srJn2eLDgJMVokIEWrRpIfvWADL0sTv4WNWjTcXVRui2XASMjwOXgVzCb0hxf2ajiF/+8slrgeqga+q1t9dreRra2alBh3vguh4njOOLCQYhosQ7TxLIsUMLyNcqpKkgaVsWt3iL9L0AuoLhYkKN4Z4rnnlkklwGJw8Cw62aSJy5luvcjjA1OLXNwLm3IddnAAarm0ZkrTwbYrM8fHN2MuEwmEkLq0qskuIfSyABGAKx6WN79GtzvZkAsgZ3VG9LvCOMlzKWaDDSyJKsZDopcFlQIb29X1RztWWvIFlmyu+dcGCTIUw0cD9tHGs0cTudSTG7OL6gCe/IADcb1qHm91my5hwzwhmBE18LMnZqH78bIWNwCqXA1Nbew/VPWwMaqYZBi4qx2fUiJ2B2QPHkVc+CpMbg5dRwuIKEWdREw1AXsdx6wP5jrUGMSRPxAEjiFa1Jp6mPA54Dhob+qx+kThATY1pkw079qkbsVSQjVbTY6dgdKrcedSJ5KgO+np3KFRw0To/rntAnidFb/RRlDYXDyxmB4by6xrv3rqo5FiRbT5V1pzKWne6qJXtp2vH6fS3XXxVZ4Iw+MXPcTLJh5ljlM4Z2jZUC6gyWYizeqoFiedSEmLNwADyUZhc3xuX5njMU+AxMkcrSKQsb+rrvGwcKQdhb9q9FiYs3LQDmFUcPmBY6VgxJYfoiJmb3gfnaq40TxoQrUbXhIuQQfD8r3CYPHSOtsBitJYXYRS3AuLkEpa4FdhRj+5QztU8Gff8Ahfp0VLVSvaIlESiJREoiURKIlESiJREoiURfLIDzANEX1REoiURKIlESiJREoiUReaRysLURe0RKIlESiJREoiURKIlESiJREoiURKIlESiJREoiURKIlESiJREoiURKIlESiJREoiURKIlESiJREoiURKIlESiJREoiURKIlESiJREoiURKIlESiJREoiURKIlESiJREoiURKIlESiJREoiURKIlESiJREoiURKIlESiJREoiURKIlESiJREoiURKIlESiJREoi/9k="/>
          <p:cNvSpPr>
            <a:spLocks noChangeAspect="1" noChangeArrowheads="1"/>
          </p:cNvSpPr>
          <p:nvPr/>
        </p:nvSpPr>
        <p:spPr bwMode="auto">
          <a:xfrm>
            <a:off x="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MSEhUUEhQVFhQXFxgZGRcXFxgZHBgZGBwXHBsZFxcdHCggGBslGxwcJDEhJSkrLy4uGCAzODMsNygtLysBCgoKDg0OGxAQGzQkICYxNDQyLCwsLCw0LS8sNDAsLywsLC8sLyw0NCwsLCw0LywsLCwsLCwsLDQsLCwsLCwsLP/AABEIAK4BIgMBEQACEQEDEQH/xAAcAAEAAgMBAQEAAAAAAAAAAAAABQYDBAcBAgj/xABJEAACAQIEAwQHBAcGAwgDAAABAgMAEQQFEiEGMUETIlFhBzJxgZGhsRQjYsFCUoKS0eHwFSRyssLSU6LiMzRDY4Ojs/EIJYT/xAAbAQEAAgMBAQAAAAAAAAAAAAAABAUBAgMGB//EADwRAAEDAgMFBwMDAwMDBQAAAAEAAgMEERIhMQUTQVFhInGBkbHB8COh0RQy4UJS8RUkMzRTYgYlcqLS/9oADAMBAAIRAxEAPwDuNESiJREoiURKIlESiJREoiURKIlESiJREoiURKIlESiJREoiURKIlESiJREoiURKIlESiJREoiURKIlESiJREoiURKIlESiJREoiURKIlESiJREoiURKIlESiJREoiURKIlESiJREoiURKIlESiJREoiURKIlESiJREoiURKIvAaXRe0RKIlESiJREoiURKIlESiJREoiURKIlESiJREoiURKIlESiJREoiURY5Z1W2ogXNhc2ufAVzfKyO2MgX5rIaToFkrosJREoiURKIlESiJREoi1cza0Mh/A30qLWuw08h6H0XSIXeO9aeSLphT3n4kmtNksDaRg8fMkrFS68pWzHmCElRIhYEgjULgjYgi971MEkZNgRfvWpilaA4tNuditjta3wrniXolphWcS97QVixTEF7rFLFZuF7qFYsl0vRZXtESiJREoiURKIlESiJRF5eiJqFLLF15rFZsUuF52gpYpiCdqKYVjEF52tZwpiXna0wrGJedoaWTEV5rNZsFi5UVxECYgeqsD9R+dU+3G/7YPGrSD7e6lUZ+pY8QpqN7gHxAPxqza7E0FciLGy+q2WEoiURKIlESiJREoijs/e0D+dh8SKrtqvw0j/D7kLvTi8gX1gUtGg8FX6CplGzBTsbyaPRR5Td7j1VAy7DYeeac4iTQCxKnUFvqZieYt4fGvOwR088shldbPLO3Er19RLU08MYgbiyzyJ0A5KT4VkZcU8UchkgVTv06WI8De4252qZs5zm1Do2OxMA+fOKg7Uax9K2WRmGQnx6/OCns6xzJZUPeO562A/r5Guu1q58OGOI9o59wH59AVS0sIfdztPdbOVTl4lZjdt7+4n8rVL2bO6ema95uc7+BPsuVQwMkIGi0sXnREhjhjMjDn4C3Pl9asLLoymGHE82CyZXnAlYxupSQdD1tz8wfKhCxLT4BiabhZ8BmSysygMCvO9rc7bb10kiLACeKr4qhshLQNF6Mzj7Tsxcty2BI89/Ksbp2HEdE/UMx4Bqs2LxaRLqc2W9r2J3PsFRppmQtxPNgpkUT5XYWC5WsudwH/wAVfmPyrgK+mP8AWF2NFUD+krZixiMpdXBUc2vYC3ma7NmjczGCLc1wkjfGbPFisEWcQM2kSqT7efsPI1ybW0znYWvF1zut69S1lYMXi0iXVI4VfFjb3DxNbNYXGzRdc3yNjGJ5sFiwOaQzXEUisRzAO9vGx3tWz4ns/cLLWKojl/Y669x+YRQLqlcIOl+Z9gG591R5JWRi7zZTIKeWd2GNtysOXZ3h5zaKQM36pBU+0BgCfdWkVTFIbNK6VFDUU4vI2w56+iyxZijStCL61Fztt06+8VoyrjdMYR+4fPdRF84jMlSZISG1OLg7W68979PCsSVjGTtgINz5cfwix5nmoiIRVLyH9Efn/Co9btIQOEbG4nngptNRmUF7jZo4rXizplYLPGY78j09/lUePar2SBlTHgvofnwLq6ha5pdC7FbgozjPiSWF48NhVDYmW1iRfQCSAbHa5IPPYAEmrOWUghrdVR1E7mkMZ+4qHx8mbYBRiJJkxEYI7RPC5tz0AgdLjkTytXM72MYibri81EIxk3HFSOeY8SnA4mNm7N2W4uf1kNiOVx3gfZUtjg4XXp9kubLBKANW3Hkf4VzrKqFq5omqFx+G/wAN/wAqg7SZjpZB0v5ZrtTm0jVnyeTVDGfwgfDb8q02c/FSxnpbyyXSYWkK3KmrklESiJREoiURKIlEURxOfugP1nA+RP5VT7bN6cM/ucB6n2Uml/ffkFkzKfsoZH/VQke0Db52q1mfuonO5BcKaPezNZzIVJ4aXBGJhiSuvVtfULLYWsR53rz9AKMxkTWvfjy716jaRrhKDT3w24W17itzhTEqmInWMn7OFLb9LEAH4X8zYeFddnzMjlkwn6YF81G2tE51PG6QfUvbLxv7Ldixl5HkdGIYFRboDt9PqagR1eKZ88rCQ4EC3Dh3ae/NV7orMDGm1lucOz2V16jvD4fy+dWGwJey+I8M/PL2+64VrO013NfHCK3jdv0i9ifYAfqTXo3LWtPaA6KUGEiMmuwMgtc33G3UX22rXgo+N4bh4Kr4bGOva9mDdtyw/RUXufLnzqzdG04cXBedZM5uPBx48grFkmHRYlZN9QuSeZPUe49KhTucXkO4K0pY2NjBbxW5PArizqGHOxF6jSRskGF4uOqmMkcw3abFV1cFGcayaF0BL6bbXsOnvqlFPEa4x4Ra2nkrczyCiD8RvfXzXxn0IMkOFj7iE6iB+IkX9wB+Nc9oRgyx0keTTmfH/BVPJI6R13G5W5mXD8PYtoXSyqSDc72F7N43qVU7Lg3JwCxA17ua0stnhrFGTDqWNyCVv425fK1d9lzGWmaXajLyWQoPjJWWeGZ4zJAg3Xpe5vq8L93nsdNq9BSWLHMBs4qn2iC2Vkjm4mDh+ft5LFlYws2Kjlw79gw5xFLa+d9JDad12sPC9qzLvWRFsgxDnfRawfp5Z2viOE/221+9tOSNAMXmjpL3o4U2U8jbTsf2mv52FeYwierIdoP4/K96Hmk2Y10eTnnXz9gpefhaIzxzRnstBuVjAAYg7eQ2uDtuDUl1EzeB7crclAZtWUQOif2r8Sb2+cM8lp4rEmHHOyozlkHdXn6q78j4VVSymn2g5waXXGg8PwqrivnEY13xOHZ4mi72kar73IHUDlf51pJUySVcL3sLc7Z8b5ck4rfwX/fZdXOxt/y/6a601v8AU5MWtsvt7K2m/wCiZh04/f3WxxMgMBJ5hhb37fSpO22tNKSeBFvT0XLZriJ7DkVTc5k7DMcBiZdo3iVSx6MAykk9AA6n410gccMT3cWj0/lU1eBHW4uFyPX8q3cYzKuBxJcixidR5swIUDz1EVOmI3ZXSoIETr8lTcLhm/saFjcESl18gzOB8zesU37ArL/00cLw08QfW6uLcVYUKC0ouQDZQzEG3LYbe+u9itxsupLiA3zyUlhp1mjDrfS63F+dj41o9uJpaeKiSMdDIWu1BWHhl/uSp5qxH0P51TbFd/tsB1aSPf3UmqHbvzUvVuoyURKIlESiJREoiURQ2f7tAo5l7/C38aqNp9qWBnN1/K35UmDJrz0W24a1mj1D8JDD4Naro4TkVDGJpuFHzZZhW9eBR7YyvzAA+dR3UUDtWD7KSzaFSzSQ+d/VZYsBBoKRhVUkE6CLm3ievvrWSgidEYrWB5ZLR1XK9+NzrnrmtzDQCNQq8hXWngZBGI2aBcpHl7sRWnDl5WZpAw0te628d/rUGLZ7oqt07XZG+Vuf8rs6cOiDCMwtD+zp4GY4cqUbfSbbfHw8b1a3B1XTexSAbzULNluVtHrlkOqVgbW6X/M/Ks3ubLlUz4mYGDIJw/giqOJFI1G1j1FvpvXeokDnAtKqaOEtY4PGq+cmWSF2iZW0E91rG1/b0uPnWZi17Q8HNYpg+J5jcMuB+c1N1FU9V3BvfMJf8JHwCVSQm+0n93/5VvMLUDO/8r3iXDuskeIjGrR6w8gbj3bkGs7TikbIypjF8OvzzVOVizDiRJIykKsZHGm1uV+fLmfZXOo2syWLBCCXOytbRLqXyPBGGFUPrblvad7e7l7qsqCnMEDWHXj4rIURxBm02GxCM1zhSNwqjnYggsevIgXF6uYIWSxkD9yrKuplgma4/s+cfl1B4+aLFYqH7HGQ2oF2C6eTA6iBytY3PW/WpMbXxRO3p7lBlfHUTs3AzvmdOPtzUrnMT4TF/a0QvE66ZAvNdgL+Q7qm/K4I2uK8tM10E2+aLg6/PJe/pHsq6T9I51nA3bfj8ufta9lhXOJ8biIhhu1iiX12NtxcX1Ddb2FgNzua1/USVErd3cAa/PRdDRwUVO81FnOOg/Gh7+5Sk0bDMFYK2nTYtY29VuvLnauT2PG0muANrZm2Wh/hec4r74kwsjtCY1LFWJNunqn8q32nDLI6MxtvY39EK2M1y1nYSxHTIvz/AJ/Ws19A+R4ngNnj7/PuFYUtU1jTFILtK1mwGInIE5VUBvZeZ+FRnUdZVuAqSA0cBx+d/guwqKeAEwglx5rdzrJYcVF2Uq93mpGxQjYFT0NvdV26Nrm4VTyxiUWcqovo8hBUTYqV4lO0bMFAHhe+w9gFchS31JUX9E3+pxI5K1zwYd4hCQDGAoCJqsAttIGjewsKlBtlYQSuhcHRmxH+FiiynDD1cMp9sf5vaniu7q2pdq8+dvwpBA9rLHpA5AsBb929YuOajnETcrTyO6yzoeeoNYed/wCVUWzuxUzxdb+d/wCFMmzjY7opqrlRkoiURKIlESiJREoiiMfvioB4Bj8j/CqiqGKvhHIE/PJSY8oXFS9W6jJRFjkhVvWUH2gGsgkaLFgsZwMfRbf4SV+hFZxFYwhefYx0Zx+1f/NemIpgC8+yt0kPvVfyArOLosYOq87CT9dPeh/3UxDkmEp2Un4D8R/GmIJhK80y/qp++f8AZWbtWMJS0n6i/v8A/TS4TCV53/8Ah/8AMKx2UsU1P/wz+8v8azcc0sV8hSDcRWPjdP41qGsBulivq7/8M/vL/GtrjmlihDn/AMMe9hS45phK8SJx6saD2Nb6LQuB1KwGW0C+tEv6qfvn/ZS7VnCV72Un4B8T/CsXCzhKdhJ+sn7h/wB9MQ5JhK9+zN1k+Cj870xDkmFPsh6yP/yD6LWMXRMK9+xL1Ln9th9DTGVnCF79ij6qD7d/rTEUwhZEgVeSqPYAKwSSs2CyVhZSiJRFDL3cafxp9Lf7apm/T2mf/Jvz0Uo50/cfnqpmrlRUoiURKIlESiJREoiiR3sYfwxfn/OqgdraZ6M9/wCVJ0g7ypardRkoiURKIlESiJREoiURKIlESiJREoiURKIlESiJREoi5Xxp6UmilaDBqt0Yq8kgPrKxDKqbbC3rHnfYdajyTWNgpDIbi5Wnwv6WJjMqYxEaN2C641KshOwJW5DLf2HfryrVk5vYrLoRbJdgqUoyURKIlESiKGzXu4iB/ElfjYf6jVNX9isgk6keeXupUOcbwpmrlRUoiURKIlESiLDi8UkSNJK6oii7MxACgdSTsKIqjgfSnlU0ixpibMxCqWjlRSTy7zIAPfaizYqey7fEzt4aV/r4VUUfarZ3dw+eSkS5RMClqt1GSiLxmA3OwogzWrBmULtpSWNm8A6k/AGuTZ4nHC1wJ712fTTMbicwgcyCtuuq4pREoiURY451b1WU+wg0RZKIlESiJREoiURKIlESiJREoi/OPpDyr7NmE6D1WParckm0m5uT+LV8Kgyts5TYzdoUXkGXfacTDAb2kkVWtz0k9637N60aLuAWzjYEr9RVYqAuF+lXj/GfbJMDhXaJEKITHtK7kA2VwbgHUBYWO3Pe1MgLlFoZRxNnWWysZ1nxMCLrkSQlxoP6STEFlIJ35gWNxYXHFlTE+1naro6J7dQu7wZlG0C4jUFiZFk1NsArAEE35bGupIAuVoASbBRR42wOvR2w5X1WbT7NVrXrh+qiva67/pZbXss/EDhoUkQhgGVgQbggjYg9Ryqu2z/wNlb/AEuB+eNltTDtlp5LX4t4xw+Xohl1s0l9CIASQLXY3IAUXHXrterYyAC64xxOeclRsu9MZMlp8OojJtqRySvgSpHeHjbfwB5VzE/MLuaXLIroXCnEUePw4niBXcq6Hmji11JHPYgg9QRXVrg4XCjyMLDYqZrZaJREoi5l6bHd/wCzsOF1JLi11rfZglu63ipDE/s1ymdhjcehW8bbuAUZnXA+CxU4LRNFpFz2XZxrLe2zAd428bDmReqKKsljZkb99zZWboGOdpb3V04dRosJN2Cd5AVjQkvuiDSLk3bc9al7PxYZZBmSfM2v6lRZ8ONrTkFRc7z3EOFjkkfUu8m+k67nawsAFFth1rnNUvc1rb9/f/CmMiYNAp70d8Qymb7PK7OrglCxJKsouQCd7FQdvKu1FUOxYHG6j1ULcOIBSXpGxTDsowbIQzEeJFrX9n51w2zI4BrBoVY7CiZ25DqMu7/Kh4MkXT3mYMpBJFrcgbDwI23/AJVViHCAbeKlO2g4k2tbl+Vf8k1CBNbFjYm556bnTqPUhbb16ekx7luPVebqSwyksFh8vbxXPeIvSLKZGXC6VjU2Dkai/nY7AX5ez3VHkq3XszRdmU4t2lnyP0lMXC4pFCk/9ol+77V3uBvy8vDfaOszs9avpsuysPpo4gdIYIIXss4Z3ZT60a6bKCP0WLXPiFtyJqRM/IW4rFMy5JPBcci7pBXukciuxHsI3FRlNOeq7n6O+KpZ8D982qWORotbc2ACspPi1mt56bmoO0tpy07RHELvP2HNRTTgv6KfjzFidmJ+h9njXmTtLaMRErnHPnp4jqupgZbRTmFm1qD/AFevcbPqv1VO2Xnr3jIqBI3C4hQHEfFS4aWKAIxkkdAGYWQIzAM2rrpHSrBsdwXcAoks4Y4MAzKrOaekp9ZGGjTswdmk1Et5gAjSPbf3VUPrjfsDLqrplCLds59F7H6Sn7By0aiddBUC+iQF1DLa91bSTbc/KxlUdQJn4HZFQtoRGniMjMwLeq+OPuNcRHg4uzifDS4hmA1Ea1jQLqI/VJLAbi4F+Rsa61DsGQK2oGb7tOFuhXKYcRKj9oksqyXvrDtqv5te599Qd4691cmFpFrLrmW8VYrFZfEU2mZ3iklFgAYwGv4KzKQfLvW6WzU1D2xAt48fnNRqamgbM4y5gaDnf8fhRSHGQN2hldbWJLSagb9CtzqvblaqoVL2EEON1dF1HM3BhB6AW8uS6AnEca4JcXLsukEhd+9fSVXxOrb61fsnBiEhXmpKJ4qTA3M3+2t/Jc+4pzXCZpGXOHkEkPJlkVXEZO+2llYeR5dOe9ZU14Dw0ttfRxPHkR14ZqYNnuikDXuyPHryWjw1icHgETEfZmklYkIZJAxCjm6gIFTnbkSbc9zWIq20pYG3tqb8ToAFs7Z7pJTG12Q1y48l13JszTEwpNHfS4vY8weRBt1BBHuq5Y8PaHBVU0LoZCx2oXPzk4TMsS0kAV9RlhmtftUlVQy6iPWjZLWvsHGwBuavaWNoBv2Tw5W/PspNHhJtxCn8rwqu6JbugXNtgbcwVtuDvfwqLStZLMbi3EBdpy6ONQnpaSTXAd+y0sALGwe45nlci1h+E+dTq/FccvdaUNrHmuf1XqwXQ+CMZJLgp43IKxadHK4BuSD5bbe0jpXWW8lFI08NPDNQZWhszSOK3uKuHYcbBA8moSKhjDDoGsSbEW1XXY/iPlbqZiKSKTjlfy/IXOEfVc1cc4kyB8K5uD2RZljZiLsF6kDl8K3ilEg6qQRZXn0F4n72eMl/U1qP0L3RXJ/GbJbyBqbAdQolUMgV2KpChpREoijOIMMGi1dokZQ6tbjuhf0g24sCOt9jY72seFRC2VmFy6RSGN1wqwcZEb6XVhyuL+7mPka84MDSbm45g29QrNlRG4Xvbv8ARWThveG/Usb+O1hv52APvq52WQ6nDhxJ9beyg1ZvIuU8WqRjJwej292lbfKq+ZuGRw6qwiN2ArFw3iDHi4GG/wB6g9zHSfkazA7DK09fXJJReMjoup8VpHoVmkijdSdPasFVgbal+h28BVrV0pqGgN1HwqJQzYHEEEg8uBGh+c1DYQpMdERjbWbtYg3uACxt6w0gC/gKpGRzPIYL5acgpjixoLirkkVkC36Wv7udejY3C0NVO43N1+fcwwbQyvE4IZDax5+Iv5kEH31TOaWuLSrNrsQutY1qsroPH3B882X4Vo1LT4aMK0YsSVZV1BbesVKiwHMX5m17UxndjmFDilAeeRXHhGxbSFYte2kAlieVgvMm+1q4KZdd14Y4abB5aiuPvrtK429ZwBov0soRSfImsVVOwxguytqfnWyjMmJlOHwWYMLkgjYb+I57nflby8aopGsfFgcOdz0/hT8Jvc6KyZCG7EFhYkkjxt0v52q82XBuYNLXN7KrqiDIbLmnHmNlxOLlhXURCPu0QXLP3b7Dck3PuHtrvFKX1W7J7NiPstamLDSbxou64I8/nmqghJG4tVbOyNr7RuxBWdNJK+O8zMLuVwfH/KyQQM7jTey3clb3ULvqNuQBtv0qZSOhEbxmH2OfTp/PgoNcyodNGcjHcXHG/M/x49LfLl0ua5bckticLI2gncyKVUlCfEg7HxQX5k1mEumhz1CkEtgn6Fc0ljKkhgQRzB6VyViDfRdf9H0DHLmh7IqwZmLXVjqLG2qM7qwW1gR+j8e7w7cZNuRw+dFVz23176rPm80SpeUXGwC2HeIIO1xfp7LVSA9nCPNWFPFI6W8Zzt5KvcT4z/8AWQKoCiTEStpHJQpey/8AMDViw/7Zo6n3UqOO1c++dmgX55DNbuV4HDxRIbDUy7ksAT4399eWqZp5HkZ2uqOonMrryHwvkPBfeNw2GlUghL22OobeytIpaiN1xfyXNk+67UbrHv8AUcVs+jjOFgwMvak2Scqo695UOkD/ABajXs4ahscRJ55Kx2lAZahuDi2/3OfotbNc4llmL9o2hVLLBaxLC+nmPDbb8zUUVAmYWO1c8dom4a3TIXtcddc+ijup3xfUbmGtOQtmepz1UjwFxaZ5DDKkYcqSjoNOq25Vhc723B8jXpZdmx0zLx+Ol+/ID0VBBXvndaTwtf3JW76Qsmlni1LKoSM6tDAKOVidd+g5Ajqd+VVdTTvmADPJWkFTHBd0mQ5rkTTKOZt7QR7rHr5VWup5WmxaVYiqhLQ7GLHMZ69y6L6P8BIMNLIXQRPzRgQwZOpvYJcHkQbjTy69ZKWRtO4Oyvnbu6qO+ojdKANRkfHpryVrwUKvh2BcBVJIJOy2FySfCxrlRwb2lLL5A5dOPutZH7uYED+VzPjnJjiis0OIgaCNbF+1JQEstyCLrYDnyO3XakFon7p2vPgpRu4Xse7ir96PeEly+A3IeaSxkdb6dr6VW/QA8+pJ8quY2YQquaTGVa63XJKIlEXLfSNm7TY2PBKfuo17WZejtzRW8Qvda3K7DwFVu0Zi2MgfPgUm27pnScTkPf3UVk6EzMgGwYMPeLn6VQzAuYDxsu0zRMyml/qNweuA6+XsrTw7j3gxLoVusrXIHQhRpb90WPs8qkUVW6mFjpb7rjWvcZ2t4WHufW6hs4wsU2IeQkurHmG0k7dCQdgeRtawFtq5OneTd2qt4YC6IWyWfhrLUixPa2usYZ7PZmtbawAG4O97V2pam0rT1t55LnUxYYrcSozG50mIftJmcuegVSqqf0VuOX1r2G7toEZAGCzfdRGcsYVjmwzaNL61KgKGKkA3UEg2JFxyIY+FcZ2fTJblbNbWBu06Ls0GeRHCJi3YJG0ayEnpqANvM3NreNc23cMlQy2iJxcFz3jTNsFiNLPG8chP/aAAllA2DWuL+3w51WRuNdfctzGt8sltFWxQ/wDKSBw4r74AwWBaRHJlaS/3faABdQLbrpJv09bqtbtZHDMIpD2/t3d9lsa1sw+np1Vt40xa6OyYmzKbgdT0+B3+FTZXta3tcVO2fCXHEFxAYUrjwvUve6kn1gTc9eu9Qb5XU3BabCu/cOYgPhxvqVe73tzYAetfmantwublmFVVkZjl5cVSxn3byMIE0HVeNhve3IsD7ja1S/8AR6aKz3DTPU/lUL9uVDnbthvfTIac1aMpziRQqzlWN7F1IG/morD2scfp38j6rpDUPGUlvMei5/i8eMPj5cY+rs48TIndFyzd4aBcgDuXN/Lzqro6V9TUkt4E/hXtVUsgpgHcQFIcSYfDzBJ4sJMHl7zoHiiIvvdkdrXJ8PbUGaoonzvjEgaWn91i5ru7CDp4LpTyTCMHCSDw4jvWTEPhcPgGVYpY3mQCSWyy6ORIkZGOlend23rtQvgqcdPE4YtM8sfVt8/DLuXKpmfE5skgOHu071E4DMpsNhMRBCwSd5V717aIwpLyA9BpAAI374IqXs4CMvbINDp10UsxGeRjm6ZHvz08VUXYFtRxwL7jlMed7jXp1bk3O3WrP6f/AGhfnldT20rhU7y/Z/s7NtLW155rr3CPE/8AcbzOjywizFLaWUluyYW8VWx2vdTsKi1D2tIwNOZAA6/M+5VElDLvsHO/z591W58S2Nl1yhQFHJAR18yd/PwHI8q7SUNJIbgG/U/hQp6ramyxu3llnXILbki1h/Vlx4g8Vv5pw4JIOzuE03ZBc7MQBcgkmxsL1zfSQlmBgt1WlNtWrinEsrrjiDxHt00HgsWFwTMNzpVdrnx8AOtfPpnbpxa7VYYwydrgsk2X2BKNqtuRaxt4jxrkycONitnwWFwbr7yHKQuH1atLGd5OdgbF0Vb9Nt6nuqfqAHSwHoVdb9z2gAX7IHoVJS4YyQyA7kC6bg2YAkEb7b2rV0rRI0t8VpGTG8E/AtLg3JolxAmIOsM+nfYalPT3mvWQ7Uml3cJPZw58yRfj4Ktfs6KMulAzv69PFa3pD4pDYgYKPfRdpT0L6dSJ7hufaPA1YMk3d3eXetZqATQNLxkXjLmAC4jxIAXNndnJJuSffVWSXG51XmHvknfiOZPL0A4AcBwVo4WmmEckRJWIldiDckXNh5VB2jUPbEIuBXqtgxTG5lbYNFhcEHPh3DO3/wAj4TyTME7MMdF9VvE+dU28dhwXyJvbqvR7tuLHbPmqnnsS4eQPF3TKGDoACjDYXK+O/wDW97GlJnYWvzw2seIXaJjS7NdB9HmcuEiw076y0YaLbdYwo0ozW7x0i99+W5NWtLVmR5jIyHHqOFlVbRo2AGaIWANj38/ngr1ViqVKIlEXFsXIrZhjzf7ztreehVCi3vBv7q8/tQuxjl7rpWh+7j/tt9/nutvL1Jf7rdgbmxv7zVY7Fa9lFgErnjBw+ylMLh2WPFTPfWI3sTzuQ248gAAKyCS5oPRTo2vdMTJ4X5ErAQBaxvtyHTyrm17s+C9EACTcLfyyQdolup+R2rW7icyuM7Bu3ZKmZjw3P2jhdJUOwXSwB0gm21+dq+hwTh0TXHUgei4iQEC6h8XC7tFBe2qTRveysSF3HTc7+ytpSNzI7/xPotzpcK05rkeJMGEw7zq0MYfWFuNPechjf1u4Qo8LeZNUsO1IYKcv/q4D0/PcvO7VpJJJMQyZxWyUiUBCkRC2FpSrNttvc7GvNb6oLzIwkE/23GufBRSYgMJtlzstbOMKXhvh+46WYCM7MF37hHqsNjt4VO2XUNZVh1RnfieBPE38ui1mYXx2i16ce5Sk808/ZGYDtWQXtyuCVv4b26datql7JHDdm4XrNnB0dP8AUFiNVX85yVkzLDd1wXDC2mxugY3v+lcEbeArngIyWTK10gkByVokxM2Ew+IjI0syra55Bzp1Dztf5VY7MZ9XA4dfnkq7bj2upjLGdMvT85Ku5DP2ciN4ONvLar6oZjYW8wvnbpN1VRvU3mOblXZQlt+d/HcWFvPzqPHD2Bmu1RtDdyluDjzUq2WQPBh4oxqKyicsd2Lg7sx66hf3W8q8ztCV1LHJBFq5rr88wc+/j4L2tOG1kYnfwtbll7flZ5MRHFtffr1Jv1Y187Mb5jdunBWwa5+aOEnUgb3BHLfcEWIPQ/OulPvYZ2W1uPO4Wr2ZFrtCqn6SY0hghngUK8ithpBz7nZ6dh0OkAX8LeFfSaYtnO9OvHvC0po8DzEdBmFzHtVta4v4edWd24VfB8W6tbPl1V+9H2WrJg5t7M03MfgVdII6jvH4+VUlZUuhqWWF8tO88OuSgCTdvxKQyWSxcfhuPMjfbz0hredqu4zxVF/6qaQ6N3Ahw8RY/cX8lYkxOre4F99he9/DwroW20XnI3tfcvdbuF793DzWpj5GSwNx5Hbnvcd03Jv5V4jbtE1tWZBo4X8RkeI6HjqrCnme2MNOo9NeR9ljweNuwuTbcch1B67dapH04aL29f5UmOe7h8/C2MRhCYoQHdRpY90gX1MTvcGpR+mcwDcA5q62c76Wi+MvDRyga3ZSj31abXA2Gyiskte05AHLRS57Ojv1Cx5FnKpijC3O6un4rAal+Av8fCr1tOWU0VU3gSCPE2Pt5Ks3uKV8J4jLyXOuIMPLHjZzIGBeWV1Y3AdWckMp6ixHs5dKtpHtfEHNN1ja5/8AbOzqC3wXkPasLJrIUclvsPdUdgkcLNvlyXjhWzsYGNeQBwBt6e6lMjlkgxESyKQjyR6geq3sR8/btWk1NcgTN8/nmpNFtOeJ2FrtSL3z5jj3/YLpOfwLE0iKAFKoVA6G6/8AV8ao65jYZ3saLAgEDxH8r2NG90ha4m5z+ei5pxi47WMeC3PvP8qkbOHYcequItVvcG4+T7dhiWJCkJ5BCrKL26C/M1OgDI3g6XP3K2r4m/ppABrn43uu41bLxiURKIvzpxiOwzPFa72MrNy6SWcEfGq6dhcSArGcB9Fflb7GykuC8wUyTOpNo4iSbbcwf9JqqrY3sa0cSVAoDZ7nch89F7w7nUuKeZQ7NbDTO4bbUqraygc2uwsNutTW0RFzYXsVzp5XOma5x5XVriUEX53rhT07AwEi5K9Y5xuvjEIwF0Davw3vtuSLb7AE11ZTR7+MgcdOGhPstHO7JxKNG/LevSrgq5nGJ1YhGRO92ylUXcsVIG3mzAe81s5pMLxa+R+60c5rGDEbd66bxVgDFZlJ0tsL8wRvXjtpUwgDbZi6qamoMsQadbqmHBj9cf176j/qD/aVRfpx/cFt4CMJfvXuRy8r3v8AGo88hdbKykQR4LkG6lsO4EiMdwADbyDXtV1SuuLlexBL4cuPuEzbiTGfbcMYzaE9oHQC67C41demx9tTjM4m6ifo4xZtr9VMYjAxZjOhcuoWMF0HUqxsL+B1Hlvt0qXS1JZIXN1It3ZqBXUV4BG85B18uOS58cQrTzqvSRtwLAjUw7o6CvQj9re5fP8AaY7d+pVjeGOWWzXDaASb7Hl0AJvYjwqKXuY24F1IdDDPNZ2Rtf5kfZT+XQstjHuF7vK21uQ3JPdv8K8vtWJ7XPmH9pJHS1ivY7MmZuBAdBkD97KtY1iXN/E/U/17q8azJgA5L0rdAtzIHPagLzsbfl87VkXxsI1xNt5rnPbBmo70p4bsI8GHUODJIzL+jdUGkHxG+/jYive0NKY2lpOZXGicKiYgZBUhczxFtQmYD9QGy+zQO7bytarHdR6Yfnqr7cQjsYPnfqrzwfKmHizNk0EJHE6lfV1yQm4XwGs2t05VCc0GznDMXtfVeU2tK+JmIZWvkehyuqvlWYuZFU23uL8jyP8AXvrvBIS+xXlK/bNTWQiOWxsb3AseI4ZceSvmQSkJtzsN/YW5eFTHi64UbyG5fNVUvSRxW+GkiSEozlWLhtRsLjT6rrzOrn4VXV2zoqsND+F9LcbcweStKUuJcb/M1Vs04vx8YQMYh2sSSqQJD3ZAbbNIRcEEciNqgM2BSg3z/wDr7BTLnmuq5JiGxGX4Kfc3gVWP44+4xNvEqTVPtimMU4LR2bADw4eStaCRoaWlbOEGp1A33F/Z1v4bVV4S0EnJTJnNwnNcy42tBmuEYGzhog9jY6RLbfyZSw8xXp9l/Vp3AjIn55KsqXWeHDVdM9Jbx4fLXRzdpJEEYHPUGDX9gVTf2261JgpTHGWXvndcpoH1wc1gzt6LmmRZmIySd0e1yOlr2PnzrvSVG4cQ7Q/ZePmic04XCxHNSWEzCKXMMKrm0YlQA25m4IJHRSwUeyt6iTfyjDoFN2bQyzOxNGTcye7gr36SsSYEup70jAKfC1tX5fGqOtpv9xiOhz8rCy9tsztm3JclzSdpHDObm1r2A5ez211ga1jcLVdWtop/LMfbChEYq5Zi+kWupC6bsN231bVFlhvMXOFxYW6HO/stmx4pS54uLC1+HPJdsynF9tDHIP00U+8jcfGvQRuxNDua8fUR7qVzORW3W64pRFQvTFgoTgjI8aGXWiJJYa1Ba5Cm2+wO3mTXKXS60le4RloORXOeFMFbDY4oTcxEAnppSRj8jVLVnHUQs639D7LekuIZHdPz+Vi9EeMEeZxAi4kV4+drXGq/n6tredW7DZyixmzgui5jkCLiuyQhI2ZbCxNg1r2Orxv0rp/pUT4y8OcNcgcvRSDtmeOYRYQRlmQb5+K3eCsDpnYtYkIbbHbcX3JNdDs2Ons8OJPUrnFtWaqJY8ADp/kqk+kfFK2YTA/oCNfdoVvqxq4pGjdBcZpJQ/sEjuKrMcoiKuw76lXF736OvytUiwIsFzc6QvBcSV2rjzfDK43swPuIP8q8XtWPExvR35Uqc2YSFzlOy3uHG21iDv8AAbVVnHwVUN2dbrJhHUMAoO/UnyPQD+rVznBLCSukDgH5KfzWVYcLFKb37YpyvcFAb7b2BXp1NXFFTufD2dR/HzzXsoZML8B0wjwsoccRQ+K/Fr/DReu/6eb+1S8TOaufo8lWZZZlO2oJaxFtI1X3A2OofA13ihfGbv4qs2jIDhYO9cnys6Z3U/iHvB/+69Nq0FfOK9vZPQq44RCMQSbgAAcjv3FFh471GJGBbxscKm/AD2Vj0tDEZ2V9IBsoB1MW7oAS1+t/YKqNpujNNIxzrXFr8r5L02zKWSSdp0GueSqWKzSBirq+0hJVSDcG+4IF7b+PPz514NtBUNbZzdONxw+69x+nlYHYh+3UqRyDMYFmju5JkKBSFJVe09XW3JWNj3TvXaLZtQ+VgNmi4Nyb6d1/uuNTTy7txtpfvy1sOQ5rP6c5bYOBeV8QD+7HJ+ZHwr6HQxte84hw9wvLOlfFZzDYri2r8Xzqx/Ss5eqz/qdT/wBxdDyvFKuQMBa74rQT1a2l9z12X5VU17Ax9h0ULaE75IC55uSqrUJeeV79GOM7XENDOdYKEpfbvKRfla91vz/Vru2d+l1Y7PDHvLXBVP06whczAAsDhorACw9aUbfCu8RuFd2AyCjOOcIFwuUyjm+CCH/02uP/AJDRmpWSuwehJ9WURA2Ol5h/7jnf41wmaHEgi62C5DxxxDjcPmOMVMTOgEz6VWVtIXmoC30ja3Ll7aiuo6d2sY8gtg53NVriRJFxGISSR5HSWWMyOSWYxsyAkk36V3YxrG4Wiw5BY1XdeN+F8XmawYiF4yohUrE11N3AZmDbgk90b29UVuDZWez6yKBpa4a8VzjC8I4yQnRh3uBcjZSbe8XPlzri2ohkdhBuVZSy0jjeQA9SP4WzkXA+MxNzFGEtY6nbT7CDY3NbsnjecLDdZfWU8IsNOgU/x5mEsk0cUxBeCJFcryMrBWkYcufd6dKrat+J9uSbPia2Mvbo45dw091X8sy1sVPHh0Nmc+sRfSACSSPIA/KucLS51gpFRMImFx4K74X0X4gbHExqPEIxPwuPrUk0hJzKhjbcQH7DfvXSstwYhijiBJEaKgJ5nSALnz2qY1uEAKglkMkjnnib+a2a2XNKIqH6YcFLLhIuyRpNM6swQFiBokUGw6XIHvrjOQG3K5yMc8ANF1VeEMrmGExCdjIJJFxGlCpVt4SqmzW2LbD21THt17LcG39fypETCymcCMyfwq3wvwlmC4yBlw7qY5UZmYgBQrC+o35WBG16tGPDnWacxqoe5kbYkWXY81H99i/9P/MauYv+nd4qDUf9W3w9V5wy394l9jf5h/Gs1X/G35wWKE/Wd4+q5BxtPrx+Kb/zWX9zuf6am04tE0dFMf8AuKwcRwlZgCLfcYXb/wDnhB+YNbRG7fE+pWHDNd3yECfA4ftQGDwRFgep0r+dUVRE1znMcLi6lDNq5Dhsox7YtYWhAUzBWYJCdMesBmuL8lufdUX9LROOEE35YnflcjSPAxFmXPJYM2wWPinliiiYgSMqFY0VnXV3DcDqLbjxrLaShDgHm55FxP2ustppAMbG5cwF13OOGocUsOvWiR6m7NSBfVa4bnuLdPE1JjdugQ0KbHUPaSeJ5qsw8H4cJqIY9+1yx8L22ttUA7RqCzGCBnbT7qyMhxYel1bsg4eiwYcRF7OQSGa9rXtbbzqxc8u1VXLM6S2JcEziMrPMvVZZB8GIq8jzYO5eTmH1HDqpz0TY5xmSBnJ1xyL3mJ6atr9br8qhVTfpqxo3fUsuvcR5CMWqgyyR6CSOzNu8RYMepIFwN7d4+6nmgZM3C8XCv6aqdTm7QDe17i9xy8cs9cgqNkno9Dv3pzpQkONA74J2X1jYbb87+VQKVpkc4aAfdXc+02xYntZ2n2ObibEC1wO7lbrdbeX8HLHigFnkQqSQUCABrEg6WDCwBIAINrnesteTOIjlbl5rk6ttC9+G+PXESeQsMxbQE2tmr3i8Mhj+9VZNCk3dVPIbnlYH2VaXIGSohm7xVI+zxfZ1OhL9qd9I5aV2qoDZt0BY3v10srm8e+OlrdOZV8WBNNgq6T0sLb+VW5zVIQqJNkeHY3MMfnZQN/O1eXE8rcg4qzfQUzzcxjyVwyXL4IowYI0S4FyqgE/4iOZr0cBBjaRyVYYmxuIaAO5cL9PjH+00F7gYaOw8LvNf6CpsWi1K0uM4m/sjJmJuNGIG/TUyFRfwCi1vKst/c5OCmvRnn7YbJs0IazRd6P8AC8yaFI/bUe+9aSjNZConBGVfasfhYeYaVS3XuJ33v7VU/GuS2Wb0ioRmeNDc+3c+GxsR8iKIv0rwc18vwZ8cNAf/AG0rCwvMrW0zjw1fUVS0LQKl45X9VOqDeJvzgmTn7xvCx+orGzT9Z1uXus1Q7AXFc8nMmJnc76pZD7tRsPhYVmQ3eT1XooG4YmjoPRWD0QQq2Nkdm76xHSvjqZQzfsiw/bqVSAYiVWbUcd0BzPz50XY6sFQpREoiURRufH7sf4h9DVdtMnc+Kl0Y+p4LRycXxBPRYlHxCfzqBs/tVjnf2sA8wP5W9Tky3U+62coH3svt/M1LoB9aXv8AcpUn6bPnJQuaTf3y/wCq6D4afzvXqIm/Q8CvK1D/APdX5EJwrJ9//iRh9D+VKsfT8U2e763eFxXNZS0kz9WeRveWJqawWACnnirJ6S4wMcdPLsof8gH0ArhSf8fiV0k/cuu8FyasBhT/AORGPeFAP0qrnFpXd67s/aFp8LLrllkPPx82JJ+lU9CC57nn5dWlaQGNYPll85kR9uTbkY/j/VvhWJiP1TfBZhB/SnxVkxB7rew/SrJwJBAVcz9wVW+1r2F97CS3LqV/lVd+jl3eDrf7K33Z31unurXGbgHyFWQ0VORYqhZ1wJhTPqPaXlcs3eHNmubbbDeudRtSohkYxtrHLTwXOPZcErXPde/etzK+FcJhcWpjhAI9VmLMQSvMEk2N78vGo8ldOavdud2Tw8PypMdHC2DG1uY4q4StZSfAE/CpbzhaSuQ1UZw2v3ZPix+gqBszOInqpFVI17hh0stbBXOLct4tb3bD5VxgdirHX1z/AB6LpJKzcBjTnkpfMVvFIPFGHyNW6iN/cFSHi/uit4zN80H+2sqZf6ngr5EllA8AB8KwoJUXBhFLuth1+otXEU0Tcw0LXfSOJBcVs5c9rodiDy/hXdaxngVwD05yXzVh+rBEP87fnUiL9q2Ky8VKTw9lbeE0i/Oe3yWsN/eU4Km4HHyLhcTAiEpMYDIw/RELSMotbkS3PpprSZzQQCdV0jje4EtFwNeiv3/4+5aJMZPObfcxBR/imJ39yxsP2q5la3UJ6ZsMqZtOVIOtY3IBB0tpCkHwPdBt+KgRdp9FWbR4jLMMEYFoY0hcD9Fo1AsfaLH31hFF8I8VPPmc+FMIQxCfU2sm+iRUFhpFgbg8zzqFBR7qUyYr3vw6qwqP+Fp7lk4M4jefMcVhjEEWASAtqJLFZAo2sLAgE9elZp6IQvLwb3WKogxtI4/hczxx+9kty1vb941Xu1K9LH+wdwW1wRmHYY+BybKX0N7JLrv5BiD7q7wOwvBUKsjxwuHj5L9AVarzCURKIlEUJxeJzhz9mTXJqG22w3uRc7nlUeqaXMsG36FdYSA7M2WDhGKRQ/aBtWmO7MLXYatW1h5ctt6rNkMfjle5trkcLc9B4rtVEWaAVC4HBZmuOMhDCAytfvx6THqNjp1X5b8r/OpTGVAmvbs36f5WHOiLLXzt1WricVKcc0f2XFXM9hJ2X3ekts/aXtpC7+PS16vW1bAzBYqnfsqRzt7jbbXU37rW1+3Ve8N4mVsWkf2bFR6S4Z5IisYChgTrvY36Wve4pJVse0tAKRbLlhcJC9ptyJvn0t62XMcdkGNjnaA4TEsdZQSLCxRhewfULqARvz2rv+vb/aV23RVh9KWU4iLFh1hnmR4o7PFEzBWRQhU2vY93Vv8AreRrnFWNY3CQVl0ZJur9wS08OTK/ZSGZY53SF1KuTqkZE0899rdbMNulRZ5Q95eAu0bMg0lYfRpm885nEuFkgVdBDPqGpjquBqReQtyvzrR9QZTmLWWrKNtMMnYr9P5K0uMuM4MFj1WWOQ2VGJAWxBvuLsCSPC3Sm/Y1mAjPmgopZJBI12XK5/wrnxBmhgwsk6RSTFVBWONSXbUQBZedt7nwAJ6VqurB2hdUBuJCuVtIcHigxxIjEbRkOe4G126J0v40xcVYmpaagP4WXSMpxZmgilKMheNHKMCGUsoJVh0IvairTqqZmvEzy4iERYPF2R1BZonQEFluSLEgADrzueXWBN25GkNOXRT/APTzhxGVo1yBv4a/OqkeIc0MOOw6iKZwwXUyKxUBmKgm3O25PkBW0zRv2ut9lxhpnyRl4kAA4E6+Cns+kkXDTGJdUgjbStr3axtt19lSZgTG4DktKZjHzNbIbNJFz0WlwZPK+EQzRmOS7gqVZeTGx0tuLi1cqRmCINtZda+GKKcsidiblncHhzGSrmacSTYfGyWwkjoDbUA3eBC3K923Pz+FQ8BjqXS2vfp3KwptlwzQB++AJ4ZZd+d/srJn2eLDgJMVokIEWrRpIfvWADL0sTv4WNWjTcXVRui2XASMjwOXgVzCb0hxf2ajiF/+8slrgeqga+q1t9dreRra2alBh3vguh4njOOLCQYhosQ7TxLIsUMLyNcqpKkgaVsWt3iL9L0AuoLhYkKN4Z4rnnlkklwGJw8Cw62aSJy5luvcjjA1OLXNwLm3IddnAAarm0ZkrTwbYrM8fHN2MuEwmEkLq0qskuIfSyABGAKx6WN79GtzvZkAsgZ3VG9LvCOMlzKWaDDSyJKsZDopcFlQIb29X1RztWWvIFlmyu+dcGCTIUw0cD9tHGs0cTudSTG7OL6gCe/IADcb1qHm91my5hwzwhmBE18LMnZqH78bIWNwCqXA1Nbew/VPWwMaqYZBi4qx2fUiJ2B2QPHkVc+CpMbg5dRwuIKEWdREw1AXsdx6wP5jrUGMSRPxAEjiFa1Jp6mPA54Dhob+qx+kThATY1pkw079qkbsVSQjVbTY6dgdKrcedSJ5KgO+np3KFRw0To/rntAnidFb/RRlDYXDyxmB4by6xrv3rqo5FiRbT5V1pzKWne6qJXtp2vH6fS3XXxVZ4Iw+MXPcTLJh5ljlM4Z2jZUC6gyWYizeqoFiedSEmLNwADyUZhc3xuX5njMU+AxMkcrSKQsb+rrvGwcKQdhb9q9FiYs3LQDmFUcPmBY6VgxJYfoiJmb3gfnaq40TxoQrUbXhIuQQfD8r3CYPHSOtsBitJYXYRS3AuLkEpa4FdhRj+5QztU8Gff8Ahfp0VLVSvaIlESiJREoiURKIlESiJREoiURfLIDzANEX1REoiURKIlESiJREoiUReaRysLURe0RKIlESiJREoiURKIlESiJREoiURKIlESiJREoiURKIlESiJREoiURKIlESiJREoiURKIlESiJREoiURKIlESiJREoiURKIlESiJREoiURKIlESiJREoiURKIlESiJREoiURKIlESiJREoiURKIlESiJREoiURKIlESiJREoiURKIlESiJREoiURKIlESiJREoi/9k="/>
          <p:cNvSpPr>
            <a:spLocks noChangeAspect="1" noChangeArrowheads="1"/>
          </p:cNvSpPr>
          <p:nvPr/>
        </p:nvSpPr>
        <p:spPr bwMode="auto">
          <a:xfrm>
            <a:off x="1524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MSEhUUEhQVFhQXFxgZGRcXFxgZHBgZGBwXHBsZFxcdHCggGBslGxwcJDEhJSkrLy4uGCAzODMsNygtLysBCgoKDg0OGxAQGzQkICYxNDQyLCwsLCw0LS8sNDAsLywsLC8sLyw0NCwsLCw0LywsLCwsLCwsLDQsLCwsLCwsLP/AABEIAK4BIgMBEQACEQEDEQH/xAAcAAEAAgMBAQEAAAAAAAAAAAAABQYDBAcBAgj/xABJEAACAQIEAwQHBAcGAwgDAAABAgMAEQQFEiEGMUETIlFhBzJxgZGhsRQjYsFCUoKS0eHwFSRyssLSU6LiMzRDY4Ojs/EIJYT/xAAbAQEAAgMBAQAAAAAAAAAAAAAABAUBAgMGB//EADwRAAEDAgMFBwMDAwMDBQAAAAEAAgMEERIhMQUTQVFhInGBkbHB8COh0RQy4UJS8RUkMzRTYgYlcqLS/9oADAMBAAIRAxEAPwDuNESiJREoiURKIlESiJREoiURKIlESiJREoiURKIlESiJREoiURKIlESiJREoiURKIlESiJREoiURKIlESiJREoiURKIlESiJREoiURKIlESiJREoiURKIlESiJREoiURKIlESiJREoiURKIlESiJREoiURKIlESiJREoiURKIvAaXRe0RKIlESiJREoiURKIlESiJREoiURKIlESiJREoiURKIlESiJREoiURY5Z1W2ogXNhc2ufAVzfKyO2MgX5rIaToFkrosJREoiURKIlESiJREoi1cza0Mh/A30qLWuw08h6H0XSIXeO9aeSLphT3n4kmtNksDaRg8fMkrFS68pWzHmCElRIhYEgjULgjYgi971MEkZNgRfvWpilaA4tNuditjta3wrniXolphWcS97QVixTEF7rFLFZuF7qFYsl0vRZXtESiJREoiURKIlESiJRF5eiJqFLLF15rFZsUuF52gpYpiCdqKYVjEF52tZwpiXna0wrGJedoaWTEV5rNZsFi5UVxECYgeqsD9R+dU+3G/7YPGrSD7e6lUZ+pY8QpqN7gHxAPxqza7E0FciLGy+q2WEoiURKIlESiJREoijs/e0D+dh8SKrtqvw0j/D7kLvTi8gX1gUtGg8FX6CplGzBTsbyaPRR5Td7j1VAy7DYeeac4iTQCxKnUFvqZieYt4fGvOwR088shldbPLO3Er19RLU08MYgbiyzyJ0A5KT4VkZcU8UchkgVTv06WI8De4252qZs5zm1Do2OxMA+fOKg7Uax9K2WRmGQnx6/OCns6xzJZUPeO562A/r5Guu1q58OGOI9o59wH59AVS0sIfdztPdbOVTl4lZjdt7+4n8rVL2bO6ema95uc7+BPsuVQwMkIGi0sXnREhjhjMjDn4C3Pl9asLLoymGHE82CyZXnAlYxupSQdD1tz8wfKhCxLT4BiabhZ8BmSysygMCvO9rc7bb10kiLACeKr4qhshLQNF6Mzj7Tsxcty2BI89/Ksbp2HEdE/UMx4Bqs2LxaRLqc2W9r2J3PsFRppmQtxPNgpkUT5XYWC5WsudwH/wAVfmPyrgK+mP8AWF2NFUD+krZixiMpdXBUc2vYC3ma7NmjczGCLc1wkjfGbPFisEWcQM2kSqT7efsPI1ybW0znYWvF1zut69S1lYMXi0iXVI4VfFjb3DxNbNYXGzRdc3yNjGJ5sFiwOaQzXEUisRzAO9vGx3tWz4ns/cLLWKojl/Y669x+YRQLqlcIOl+Z9gG591R5JWRi7zZTIKeWd2GNtysOXZ3h5zaKQM36pBU+0BgCfdWkVTFIbNK6VFDUU4vI2w56+iyxZijStCL61Fztt06+8VoyrjdMYR+4fPdRF84jMlSZISG1OLg7W68979PCsSVjGTtgINz5cfwix5nmoiIRVLyH9Efn/Co9btIQOEbG4nngptNRmUF7jZo4rXizplYLPGY78j09/lUePar2SBlTHgvofnwLq6ha5pdC7FbgozjPiSWF48NhVDYmW1iRfQCSAbHa5IPPYAEmrOWUghrdVR1E7mkMZ+4qHx8mbYBRiJJkxEYI7RPC5tz0AgdLjkTytXM72MYibri81EIxk3HFSOeY8SnA4mNm7N2W4uf1kNiOVx3gfZUtjg4XXp9kubLBKANW3Hkf4VzrKqFq5omqFx+G/wAN/wAqg7SZjpZB0v5ZrtTm0jVnyeTVDGfwgfDb8q02c/FSxnpbyyXSYWkK3KmrklESiJREoiURKIlEURxOfugP1nA+RP5VT7bN6cM/ucB6n2Uml/ffkFkzKfsoZH/VQke0Db52q1mfuonO5BcKaPezNZzIVJ4aXBGJhiSuvVtfULLYWsR53rz9AKMxkTWvfjy716jaRrhKDT3w24W17itzhTEqmInWMn7OFLb9LEAH4X8zYeFddnzMjlkwn6YF81G2tE51PG6QfUvbLxv7Ldixl5HkdGIYFRboDt9PqagR1eKZ88rCQ4EC3Dh3ae/NV7orMDGm1lucOz2V16jvD4fy+dWGwJey+I8M/PL2+64VrO013NfHCK3jdv0i9ifYAfqTXo3LWtPaA6KUGEiMmuwMgtc33G3UX22rXgo+N4bh4Kr4bGOva9mDdtyw/RUXufLnzqzdG04cXBedZM5uPBx48grFkmHRYlZN9QuSeZPUe49KhTucXkO4K0pY2NjBbxW5PArizqGHOxF6jSRskGF4uOqmMkcw3abFV1cFGcayaF0BL6bbXsOnvqlFPEa4x4Ra2nkrczyCiD8RvfXzXxn0IMkOFj7iE6iB+IkX9wB+Nc9oRgyx0keTTmfH/BVPJI6R13G5W5mXD8PYtoXSyqSDc72F7N43qVU7Lg3JwCxA17ua0stnhrFGTDqWNyCVv425fK1d9lzGWmaXajLyWQoPjJWWeGZ4zJAg3Xpe5vq8L93nsdNq9BSWLHMBs4qn2iC2Vkjm4mDh+ft5LFlYws2Kjlw79gw5xFLa+d9JDad12sPC9qzLvWRFsgxDnfRawfp5Z2viOE/221+9tOSNAMXmjpL3o4U2U8jbTsf2mv52FeYwierIdoP4/K96Hmk2Y10eTnnXz9gpefhaIzxzRnstBuVjAAYg7eQ2uDtuDUl1EzeB7crclAZtWUQOif2r8Sb2+cM8lp4rEmHHOyozlkHdXn6q78j4VVSymn2g5waXXGg8PwqrivnEY13xOHZ4mi72kar73IHUDlf51pJUySVcL3sLc7Z8b5ck4rfwX/fZdXOxt/y/6a601v8AU5MWtsvt7K2m/wCiZh04/f3WxxMgMBJ5hhb37fSpO22tNKSeBFvT0XLZriJ7DkVTc5k7DMcBiZdo3iVSx6MAykk9AA6n410gccMT3cWj0/lU1eBHW4uFyPX8q3cYzKuBxJcixidR5swIUDz1EVOmI3ZXSoIETr8lTcLhm/saFjcESl18gzOB8zesU37ArL/00cLw08QfW6uLcVYUKC0ouQDZQzEG3LYbe+u9itxsupLiA3zyUlhp1mjDrfS63F+dj41o9uJpaeKiSMdDIWu1BWHhl/uSp5qxH0P51TbFd/tsB1aSPf3UmqHbvzUvVuoyURKIlESiJREoiURQ2f7tAo5l7/C38aqNp9qWBnN1/K35UmDJrz0W24a1mj1D8JDD4Naro4TkVDGJpuFHzZZhW9eBR7YyvzAA+dR3UUDtWD7KSzaFSzSQ+d/VZYsBBoKRhVUkE6CLm3ievvrWSgidEYrWB5ZLR1XK9+NzrnrmtzDQCNQq8hXWngZBGI2aBcpHl7sRWnDl5WZpAw0te628d/rUGLZ7oqt07XZG+Vuf8rs6cOiDCMwtD+zp4GY4cqUbfSbbfHw8b1a3B1XTexSAbzULNluVtHrlkOqVgbW6X/M/Ks3ubLlUz4mYGDIJw/giqOJFI1G1j1FvpvXeokDnAtKqaOEtY4PGq+cmWSF2iZW0E91rG1/b0uPnWZi17Q8HNYpg+J5jcMuB+c1N1FU9V3BvfMJf8JHwCVSQm+0n93/5VvMLUDO/8r3iXDuskeIjGrR6w8gbj3bkGs7TikbIypjF8OvzzVOVizDiRJIykKsZHGm1uV+fLmfZXOo2syWLBCCXOytbRLqXyPBGGFUPrblvad7e7l7qsqCnMEDWHXj4rIURxBm02GxCM1zhSNwqjnYggsevIgXF6uYIWSxkD9yrKuplgma4/s+cfl1B4+aLFYqH7HGQ2oF2C6eTA6iBytY3PW/WpMbXxRO3p7lBlfHUTs3AzvmdOPtzUrnMT4TF/a0QvE66ZAvNdgL+Q7qm/K4I2uK8tM10E2+aLg6/PJe/pHsq6T9I51nA3bfj8ufta9lhXOJ8biIhhu1iiX12NtxcX1Ddb2FgNzua1/USVErd3cAa/PRdDRwUVO81FnOOg/Gh7+5Sk0bDMFYK2nTYtY29VuvLnauT2PG0muANrZm2Wh/hec4r74kwsjtCY1LFWJNunqn8q32nDLI6MxtvY39EK2M1y1nYSxHTIvz/AJ/Ws19A+R4ngNnj7/PuFYUtU1jTFILtK1mwGInIE5VUBvZeZ+FRnUdZVuAqSA0cBx+d/guwqKeAEwglx5rdzrJYcVF2Uq93mpGxQjYFT0NvdV26Nrm4VTyxiUWcqovo8hBUTYqV4lO0bMFAHhe+w9gFchS31JUX9E3+pxI5K1zwYd4hCQDGAoCJqsAttIGjewsKlBtlYQSuhcHRmxH+FiiynDD1cMp9sf5vaniu7q2pdq8+dvwpBA9rLHpA5AsBb929YuOajnETcrTyO6yzoeeoNYed/wCVUWzuxUzxdb+d/wCFMmzjY7opqrlRkoiURKIlESiJREoiiMfvioB4Bj8j/CqiqGKvhHIE/PJSY8oXFS9W6jJRFjkhVvWUH2gGsgkaLFgsZwMfRbf4SV+hFZxFYwhefYx0Zx+1f/NemIpgC8+yt0kPvVfyArOLosYOq87CT9dPeh/3UxDkmEp2Un4D8R/GmIJhK80y/qp++f8AZWbtWMJS0n6i/v8A/TS4TCV53/8Ah/8AMKx2UsU1P/wz+8v8azcc0sV8hSDcRWPjdP41qGsBulivq7/8M/vL/GtrjmlihDn/AMMe9hS45phK8SJx6saD2Nb6LQuB1KwGW0C+tEv6qfvn/ZS7VnCV72Un4B8T/CsXCzhKdhJ+sn7h/wB9MQ5JhK9+zN1k+Cj870xDkmFPsh6yP/yD6LWMXRMK9+xL1Ln9th9DTGVnCF79ij6qD7d/rTEUwhZEgVeSqPYAKwSSs2CyVhZSiJRFDL3cafxp9Lf7apm/T2mf/Jvz0Uo50/cfnqpmrlRUoiURKIlESiJREoiiR3sYfwxfn/OqgdraZ6M9/wCVJ0g7ypardRkoiURKIlESiJREoiURKIlESiJREoiURKIlESiJREoi5Xxp6UmilaDBqt0Yq8kgPrKxDKqbbC3rHnfYdajyTWNgpDIbi5Wnwv6WJjMqYxEaN2C641KshOwJW5DLf2HfryrVk5vYrLoRbJdgqUoyURKIlESiKGzXu4iB/ElfjYf6jVNX9isgk6keeXupUOcbwpmrlRUoiURKIlESiLDi8UkSNJK6oii7MxACgdSTsKIqjgfSnlU0ixpibMxCqWjlRSTy7zIAPfaizYqey7fEzt4aV/r4VUUfarZ3dw+eSkS5RMClqt1GSiLxmA3OwogzWrBmULtpSWNm8A6k/AGuTZ4nHC1wJ712fTTMbicwgcyCtuuq4pREoiURY451b1WU+wg0RZKIlESiJREoiURKIlESiJREoi/OPpDyr7NmE6D1WParckm0m5uT+LV8Kgyts5TYzdoUXkGXfacTDAb2kkVWtz0k9637N60aLuAWzjYEr9RVYqAuF+lXj/GfbJMDhXaJEKITHtK7kA2VwbgHUBYWO3Pe1MgLlFoZRxNnWWysZ1nxMCLrkSQlxoP6STEFlIJ35gWNxYXHFlTE+1naro6J7dQu7wZlG0C4jUFiZFk1NsArAEE35bGupIAuVoASbBRR42wOvR2w5X1WbT7NVrXrh+qiva67/pZbXss/EDhoUkQhgGVgQbggjYg9Ryqu2z/wNlb/AEuB+eNltTDtlp5LX4t4xw+Xohl1s0l9CIASQLXY3IAUXHXrterYyAC64xxOeclRsu9MZMlp8OojJtqRySvgSpHeHjbfwB5VzE/MLuaXLIroXCnEUePw4niBXcq6Hmji11JHPYgg9QRXVrg4XCjyMLDYqZrZaJREoi5l6bHd/wCzsOF1JLi11rfZglu63ipDE/s1ymdhjcehW8bbuAUZnXA+CxU4LRNFpFz2XZxrLe2zAd428bDmReqKKsljZkb99zZWboGOdpb3V04dRosJN2Cd5AVjQkvuiDSLk3bc9al7PxYZZBmSfM2v6lRZ8ONrTkFRc7z3EOFjkkfUu8m+k67nawsAFFth1rnNUvc1rb9/f/CmMiYNAp70d8Qymb7PK7OrglCxJKsouQCd7FQdvKu1FUOxYHG6j1ULcOIBSXpGxTDsowbIQzEeJFrX9n51w2zI4BrBoVY7CiZ25DqMu7/Kh4MkXT3mYMpBJFrcgbDwI23/AJVViHCAbeKlO2g4k2tbl+Vf8k1CBNbFjYm556bnTqPUhbb16ekx7luPVebqSwyksFh8vbxXPeIvSLKZGXC6VjU2Dkai/nY7AX5ez3VHkq3XszRdmU4t2lnyP0lMXC4pFCk/9ol+77V3uBvy8vDfaOszs9avpsuysPpo4gdIYIIXss4Z3ZT60a6bKCP0WLXPiFtyJqRM/IW4rFMy5JPBcci7pBXukciuxHsI3FRlNOeq7n6O+KpZ8D982qWORotbc2ACspPi1mt56bmoO0tpy07RHELvP2HNRTTgv6KfjzFidmJ+h9njXmTtLaMRErnHPnp4jqupgZbRTmFm1qD/AFevcbPqv1VO2Xnr3jIqBI3C4hQHEfFS4aWKAIxkkdAGYWQIzAM2rrpHSrBsdwXcAoks4Y4MAzKrOaekp9ZGGjTswdmk1Et5gAjSPbf3VUPrjfsDLqrplCLds59F7H6Sn7By0aiddBUC+iQF1DLa91bSTbc/KxlUdQJn4HZFQtoRGniMjMwLeq+OPuNcRHg4uzifDS4hmA1Ea1jQLqI/VJLAbi4F+Rsa61DsGQK2oGb7tOFuhXKYcRKj9oksqyXvrDtqv5te599Qd4691cmFpFrLrmW8VYrFZfEU2mZ3iklFgAYwGv4KzKQfLvW6WzU1D2xAt48fnNRqamgbM4y5gaDnf8fhRSHGQN2hldbWJLSagb9CtzqvblaqoVL2EEON1dF1HM3BhB6AW8uS6AnEca4JcXLsukEhd+9fSVXxOrb61fsnBiEhXmpKJ4qTA3M3+2t/Jc+4pzXCZpGXOHkEkPJlkVXEZO+2llYeR5dOe9ZU14Dw0ttfRxPHkR14ZqYNnuikDXuyPHryWjw1icHgETEfZmklYkIZJAxCjm6gIFTnbkSbc9zWIq20pYG3tqb8ToAFs7Z7pJTG12Q1y48l13JszTEwpNHfS4vY8weRBt1BBHuq5Y8PaHBVU0LoZCx2oXPzk4TMsS0kAV9RlhmtftUlVQy6iPWjZLWvsHGwBuavaWNoBv2Tw5W/PspNHhJtxCn8rwqu6JbugXNtgbcwVtuDvfwqLStZLMbi3EBdpy6ONQnpaSTXAd+y0sALGwe45nlci1h+E+dTq/FccvdaUNrHmuf1XqwXQ+CMZJLgp43IKxadHK4BuSD5bbe0jpXWW8lFI08NPDNQZWhszSOK3uKuHYcbBA8moSKhjDDoGsSbEW1XXY/iPlbqZiKSKTjlfy/IXOEfVc1cc4kyB8K5uD2RZljZiLsF6kDl8K3ilEg6qQRZXn0F4n72eMl/U1qP0L3RXJ/GbJbyBqbAdQolUMgV2KpChpREoijOIMMGi1dokZQ6tbjuhf0g24sCOt9jY72seFRC2VmFy6RSGN1wqwcZEb6XVhyuL+7mPka84MDSbm45g29QrNlRG4Xvbv8ARWThveG/Usb+O1hv52APvq52WQ6nDhxJ9beyg1ZvIuU8WqRjJwej292lbfKq+ZuGRw6qwiN2ArFw3iDHi4GG/wB6g9zHSfkazA7DK09fXJJReMjoup8VpHoVmkijdSdPasFVgbal+h28BVrV0pqGgN1HwqJQzYHEEEg8uBGh+c1DYQpMdERjbWbtYg3uACxt6w0gC/gKpGRzPIYL5acgpjixoLirkkVkC36Wv7udejY3C0NVO43N1+fcwwbQyvE4IZDax5+Iv5kEH31TOaWuLSrNrsQutY1qsroPH3B882X4Vo1LT4aMK0YsSVZV1BbesVKiwHMX5m17UxndjmFDilAeeRXHhGxbSFYte2kAlieVgvMm+1q4KZdd14Y4abB5aiuPvrtK429ZwBov0soRSfImsVVOwxguytqfnWyjMmJlOHwWYMLkgjYb+I57nflby8aopGsfFgcOdz0/hT8Jvc6KyZCG7EFhYkkjxt0v52q82XBuYNLXN7KrqiDIbLmnHmNlxOLlhXURCPu0QXLP3b7Dck3PuHtrvFKX1W7J7NiPstamLDSbxou64I8/nmqghJG4tVbOyNr7RuxBWdNJK+O8zMLuVwfH/KyQQM7jTey3clb3ULvqNuQBtv0qZSOhEbxmH2OfTp/PgoNcyodNGcjHcXHG/M/x49LfLl0ua5bckticLI2gncyKVUlCfEg7HxQX5k1mEumhz1CkEtgn6Fc0ljKkhgQRzB6VyViDfRdf9H0DHLmh7IqwZmLXVjqLG2qM7qwW1gR+j8e7w7cZNuRw+dFVz23176rPm80SpeUXGwC2HeIIO1xfp7LVSA9nCPNWFPFI6W8Zzt5KvcT4z/8AWQKoCiTEStpHJQpey/8AMDViw/7Zo6n3UqOO1c++dmgX55DNbuV4HDxRIbDUy7ksAT4399eWqZp5HkZ2uqOonMrryHwvkPBfeNw2GlUghL22OobeytIpaiN1xfyXNk+67UbrHv8AUcVs+jjOFgwMvak2Scqo695UOkD/ABajXs4ahscRJ55Kx2lAZahuDi2/3OfotbNc4llmL9o2hVLLBaxLC+nmPDbb8zUUVAmYWO1c8dom4a3TIXtcddc+ijup3xfUbmGtOQtmepz1UjwFxaZ5DDKkYcqSjoNOq25Vhc723B8jXpZdmx0zLx+Ol+/ID0VBBXvndaTwtf3JW76Qsmlni1LKoSM6tDAKOVidd+g5Ajqd+VVdTTvmADPJWkFTHBd0mQ5rkTTKOZt7QR7rHr5VWup5WmxaVYiqhLQ7GLHMZ69y6L6P8BIMNLIXQRPzRgQwZOpvYJcHkQbjTy69ZKWRtO4Oyvnbu6qO+ojdKANRkfHpryVrwUKvh2BcBVJIJOy2FySfCxrlRwb2lLL5A5dOPutZH7uYED+VzPjnJjiis0OIgaCNbF+1JQEstyCLrYDnyO3XakFon7p2vPgpRu4Xse7ir96PeEly+A3IeaSxkdb6dr6VW/QA8+pJ8quY2YQquaTGVa63XJKIlEXLfSNm7TY2PBKfuo17WZejtzRW8Qvda3K7DwFVu0Zi2MgfPgUm27pnScTkPf3UVk6EzMgGwYMPeLn6VQzAuYDxsu0zRMyml/qNweuA6+XsrTw7j3gxLoVusrXIHQhRpb90WPs8qkUVW6mFjpb7rjWvcZ2t4WHufW6hs4wsU2IeQkurHmG0k7dCQdgeRtawFtq5OneTd2qt4YC6IWyWfhrLUixPa2usYZ7PZmtbawAG4O97V2pam0rT1t55LnUxYYrcSozG50mIftJmcuegVSqqf0VuOX1r2G7toEZAGCzfdRGcsYVjmwzaNL61KgKGKkA3UEg2JFxyIY+FcZ2fTJblbNbWBu06Ls0GeRHCJi3YJG0ayEnpqANvM3NreNc23cMlQy2iJxcFz3jTNsFiNLPG8chP/aAAllA2DWuL+3w51WRuNdfctzGt8sltFWxQ/wDKSBw4r74AwWBaRHJlaS/3faABdQLbrpJv09bqtbtZHDMIpD2/t3d9lsa1sw+np1Vt40xa6OyYmzKbgdT0+B3+FTZXta3tcVO2fCXHEFxAYUrjwvUve6kn1gTc9eu9Qb5XU3BabCu/cOYgPhxvqVe73tzYAetfmantwublmFVVkZjl5cVSxn3byMIE0HVeNhve3IsD7ja1S/8AR6aKz3DTPU/lUL9uVDnbthvfTIac1aMpziRQqzlWN7F1IG/morD2scfp38j6rpDUPGUlvMei5/i8eMPj5cY+rs48TIndFyzd4aBcgDuXN/Lzqro6V9TUkt4E/hXtVUsgpgHcQFIcSYfDzBJ4sJMHl7zoHiiIvvdkdrXJ8PbUGaoonzvjEgaWn91i5ru7CDp4LpTyTCMHCSDw4jvWTEPhcPgGVYpY3mQCSWyy6ORIkZGOlend23rtQvgqcdPE4YtM8sfVt8/DLuXKpmfE5skgOHu071E4DMpsNhMRBCwSd5V717aIwpLyA9BpAAI374IqXs4CMvbINDp10UsxGeRjm6ZHvz08VUXYFtRxwL7jlMed7jXp1bk3O3WrP6f/AGhfnldT20rhU7y/Z/s7NtLW155rr3CPE/8AcbzOjywizFLaWUluyYW8VWx2vdTsKi1D2tIwNOZAA6/M+5VElDLvsHO/z591W58S2Nl1yhQFHJAR18yd/PwHI8q7SUNJIbgG/U/hQp6ramyxu3llnXILbki1h/Vlx4g8Vv5pw4JIOzuE03ZBc7MQBcgkmxsL1zfSQlmBgt1WlNtWrinEsrrjiDxHt00HgsWFwTMNzpVdrnx8AOtfPpnbpxa7VYYwydrgsk2X2BKNqtuRaxt4jxrkycONitnwWFwbr7yHKQuH1atLGd5OdgbF0Vb9Nt6nuqfqAHSwHoVdb9z2gAX7IHoVJS4YyQyA7kC6bg2YAkEb7b2rV0rRI0t8VpGTG8E/AtLg3JolxAmIOsM+nfYalPT3mvWQ7Uml3cJPZw58yRfj4Ktfs6KMulAzv69PFa3pD4pDYgYKPfRdpT0L6dSJ7hufaPA1YMk3d3eXetZqATQNLxkXjLmAC4jxIAXNndnJJuSffVWSXG51XmHvknfiOZPL0A4AcBwVo4WmmEckRJWIldiDckXNh5VB2jUPbEIuBXqtgxTG5lbYNFhcEHPh3DO3/wAj4TyTME7MMdF9VvE+dU28dhwXyJvbqvR7tuLHbPmqnnsS4eQPF3TKGDoACjDYXK+O/wDW97GlJnYWvzw2seIXaJjS7NdB9HmcuEiw076y0YaLbdYwo0ozW7x0i99+W5NWtLVmR5jIyHHqOFlVbRo2AGaIWANj38/ngr1ViqVKIlEXFsXIrZhjzf7ztreehVCi3vBv7q8/tQuxjl7rpWh+7j/tt9/nutvL1Jf7rdgbmxv7zVY7Fa9lFgErnjBw+ylMLh2WPFTPfWI3sTzuQ248gAAKyCS5oPRTo2vdMTJ4X5ErAQBaxvtyHTyrm17s+C9EACTcLfyyQdolup+R2rW7icyuM7Bu3ZKmZjw3P2jhdJUOwXSwB0gm21+dq+hwTh0TXHUgei4iQEC6h8XC7tFBe2qTRveysSF3HTc7+ytpSNzI7/xPotzpcK05rkeJMGEw7zq0MYfWFuNPechjf1u4Qo8LeZNUsO1IYKcv/q4D0/PcvO7VpJJJMQyZxWyUiUBCkRC2FpSrNttvc7GvNb6oLzIwkE/23GufBRSYgMJtlzstbOMKXhvh+46WYCM7MF37hHqsNjt4VO2XUNZVh1RnfieBPE38ui1mYXx2i16ce5Sk808/ZGYDtWQXtyuCVv4b26datql7JHDdm4XrNnB0dP8AUFiNVX85yVkzLDd1wXDC2mxugY3v+lcEbeArngIyWTK10gkByVokxM2Ew+IjI0syra55Bzp1Dztf5VY7MZ9XA4dfnkq7bj2upjLGdMvT85Ku5DP2ciN4ONvLar6oZjYW8wvnbpN1VRvU3mOblXZQlt+d/HcWFvPzqPHD2Bmu1RtDdyluDjzUq2WQPBh4oxqKyicsd2Lg7sx66hf3W8q8ztCV1LHJBFq5rr88wc+/j4L2tOG1kYnfwtbll7flZ5MRHFtffr1Jv1Y187Mb5jdunBWwa5+aOEnUgb3BHLfcEWIPQ/OulPvYZ2W1uPO4Wr2ZFrtCqn6SY0hghngUK8ithpBz7nZ6dh0OkAX8LeFfSaYtnO9OvHvC0po8DzEdBmFzHtVta4v4edWd24VfB8W6tbPl1V+9H2WrJg5t7M03MfgVdII6jvH4+VUlZUuhqWWF8tO88OuSgCTdvxKQyWSxcfhuPMjfbz0hredqu4zxVF/6qaQ6N3Ahw8RY/cX8lYkxOre4F99he9/DwroW20XnI3tfcvdbuF793DzWpj5GSwNx5Hbnvcd03Jv5V4jbtE1tWZBo4X8RkeI6HjqrCnme2MNOo9NeR9ljweNuwuTbcch1B67dapH04aL29f5UmOe7h8/C2MRhCYoQHdRpY90gX1MTvcGpR+mcwDcA5q62c76Wi+MvDRyga3ZSj31abXA2Gyiskte05AHLRS57Ojv1Cx5FnKpijC3O6un4rAal+Av8fCr1tOWU0VU3gSCPE2Pt5Ks3uKV8J4jLyXOuIMPLHjZzIGBeWV1Y3AdWckMp6ixHs5dKtpHtfEHNN1ja5/8AbOzqC3wXkPasLJrIUclvsPdUdgkcLNvlyXjhWzsYGNeQBwBt6e6lMjlkgxESyKQjyR6geq3sR8/btWk1NcgTN8/nmpNFtOeJ2FrtSL3z5jj3/YLpOfwLE0iKAFKoVA6G6/8AV8ao65jYZ3saLAgEDxH8r2NG90ha4m5z+ei5pxi47WMeC3PvP8qkbOHYcequItVvcG4+T7dhiWJCkJ5BCrKL26C/M1OgDI3g6XP3K2r4m/ppABrn43uu41bLxiURKIvzpxiOwzPFa72MrNy6SWcEfGq6dhcSArGcB9Fflb7GykuC8wUyTOpNo4iSbbcwf9JqqrY3sa0cSVAoDZ7nch89F7w7nUuKeZQ7NbDTO4bbUqraygc2uwsNutTW0RFzYXsVzp5XOma5x5XVriUEX53rhT07AwEi5K9Y5xuvjEIwF0Davw3vtuSLb7AE11ZTR7+MgcdOGhPstHO7JxKNG/LevSrgq5nGJ1YhGRO92ylUXcsVIG3mzAe81s5pMLxa+R+60c5rGDEbd66bxVgDFZlJ0tsL8wRvXjtpUwgDbZi6qamoMsQadbqmHBj9cf176j/qD/aVRfpx/cFt4CMJfvXuRy8r3v8AGo88hdbKykQR4LkG6lsO4EiMdwADbyDXtV1SuuLlexBL4cuPuEzbiTGfbcMYzaE9oHQC67C41demx9tTjM4m6ifo4xZtr9VMYjAxZjOhcuoWMF0HUqxsL+B1Hlvt0qXS1JZIXN1It3ZqBXUV4BG85B18uOS58cQrTzqvSRtwLAjUw7o6CvQj9re5fP8AaY7d+pVjeGOWWzXDaASb7Hl0AJvYjwqKXuY24F1IdDDPNZ2Rtf5kfZT+XQstjHuF7vK21uQ3JPdv8K8vtWJ7XPmH9pJHS1ivY7MmZuBAdBkD97KtY1iXN/E/U/17q8azJgA5L0rdAtzIHPagLzsbfl87VkXxsI1xNt5rnPbBmo70p4bsI8GHUODJIzL+jdUGkHxG+/jYive0NKY2lpOZXGicKiYgZBUhczxFtQmYD9QGy+zQO7bytarHdR6Yfnqr7cQjsYPnfqrzwfKmHizNk0EJHE6lfV1yQm4XwGs2t05VCc0GznDMXtfVeU2tK+JmIZWvkehyuqvlWYuZFU23uL8jyP8AXvrvBIS+xXlK/bNTWQiOWxsb3AseI4ZceSvmQSkJtzsN/YW5eFTHi64UbyG5fNVUvSRxW+GkiSEozlWLhtRsLjT6rrzOrn4VXV2zoqsND+F9LcbcweStKUuJcb/M1Vs04vx8YQMYh2sSSqQJD3ZAbbNIRcEEciNqgM2BSg3z/wDr7BTLnmuq5JiGxGX4Kfc3gVWP44+4xNvEqTVPtimMU4LR2bADw4eStaCRoaWlbOEGp1A33F/Z1v4bVV4S0EnJTJnNwnNcy42tBmuEYGzhog9jY6RLbfyZSw8xXp9l/Vp3AjIn55KsqXWeHDVdM9Jbx4fLXRzdpJEEYHPUGDX9gVTf2261JgpTHGWXvndcpoH1wc1gzt6LmmRZmIySd0e1yOlr2PnzrvSVG4cQ7Q/ZePmic04XCxHNSWEzCKXMMKrm0YlQA25m4IJHRSwUeyt6iTfyjDoFN2bQyzOxNGTcye7gr36SsSYEup70jAKfC1tX5fGqOtpv9xiOhz8rCy9tsztm3JclzSdpHDObm1r2A5ez211ga1jcLVdWtop/LMfbChEYq5Zi+kWupC6bsN231bVFlhvMXOFxYW6HO/stmx4pS54uLC1+HPJdsynF9tDHIP00U+8jcfGvQRuxNDua8fUR7qVzORW3W64pRFQvTFgoTgjI8aGXWiJJYa1Ba5Cm2+wO3mTXKXS60le4RloORXOeFMFbDY4oTcxEAnppSRj8jVLVnHUQs639D7LekuIZHdPz+Vi9EeMEeZxAi4kV4+drXGq/n6tredW7DZyixmzgui5jkCLiuyQhI2ZbCxNg1r2Orxv0rp/pUT4y8OcNcgcvRSDtmeOYRYQRlmQb5+K3eCsDpnYtYkIbbHbcX3JNdDs2Ons8OJPUrnFtWaqJY8ADp/kqk+kfFK2YTA/oCNfdoVvqxq4pGjdBcZpJQ/sEjuKrMcoiKuw76lXF736OvytUiwIsFzc6QvBcSV2rjzfDK43swPuIP8q8XtWPExvR35Uqc2YSFzlOy3uHG21iDv8AAbVVnHwVUN2dbrJhHUMAoO/UnyPQD+rVznBLCSukDgH5KfzWVYcLFKb37YpyvcFAb7b2BXp1NXFFTufD2dR/HzzXsoZML8B0wjwsoccRQ+K/Fr/DReu/6eb+1S8TOaufo8lWZZZlO2oJaxFtI1X3A2OofA13ihfGbv4qs2jIDhYO9cnys6Z3U/iHvB/+69Nq0FfOK9vZPQq44RCMQSbgAAcjv3FFh471GJGBbxscKm/AD2Vj0tDEZ2V9IBsoB1MW7oAS1+t/YKqNpujNNIxzrXFr8r5L02zKWSSdp0GueSqWKzSBirq+0hJVSDcG+4IF7b+PPz514NtBUNbZzdONxw+69x+nlYHYh+3UqRyDMYFmju5JkKBSFJVe09XW3JWNj3TvXaLZtQ+VgNmi4Nyb6d1/uuNTTy7txtpfvy1sOQ5rP6c5bYOBeV8QD+7HJ+ZHwr6HQxte84hw9wvLOlfFZzDYri2r8Xzqx/Ss5eqz/qdT/wBxdDyvFKuQMBa74rQT1a2l9z12X5VU17Ax9h0ULaE75IC55uSqrUJeeV79GOM7XENDOdYKEpfbvKRfla91vz/Vru2d+l1Y7PDHvLXBVP06whczAAsDhorACw9aUbfCu8RuFd2AyCjOOcIFwuUyjm+CCH/02uP/AJDRmpWSuwehJ9WURA2Ol5h/7jnf41wmaHEgi62C5DxxxDjcPmOMVMTOgEz6VWVtIXmoC30ja3Ll7aiuo6d2sY8gtg53NVriRJFxGISSR5HSWWMyOSWYxsyAkk36V3YxrG4Wiw5BY1XdeN+F8XmawYiF4yohUrE11N3AZmDbgk90b29UVuDZWez6yKBpa4a8VzjC8I4yQnRh3uBcjZSbe8XPlzri2ohkdhBuVZSy0jjeQA9SP4WzkXA+MxNzFGEtY6nbT7CDY3NbsnjecLDdZfWU8IsNOgU/x5mEsk0cUxBeCJFcryMrBWkYcufd6dKrat+J9uSbPia2Mvbo45dw091X8sy1sVPHh0Nmc+sRfSACSSPIA/KucLS51gpFRMImFx4K74X0X4gbHExqPEIxPwuPrUk0hJzKhjbcQH7DfvXSstwYhijiBJEaKgJ5nSALnz2qY1uEAKglkMkjnnib+a2a2XNKIqH6YcFLLhIuyRpNM6swQFiBokUGw6XIHvrjOQG3K5yMc8ANF1VeEMrmGExCdjIJJFxGlCpVt4SqmzW2LbD21THt17LcG39fypETCymcCMyfwq3wvwlmC4yBlw7qY5UZmYgBQrC+o35WBG16tGPDnWacxqoe5kbYkWXY81H99i/9P/MauYv+nd4qDUf9W3w9V5wy394l9jf5h/Gs1X/G35wWKE/Wd4+q5BxtPrx+Kb/zWX9zuf6am04tE0dFMf8AuKwcRwlZgCLfcYXb/wDnhB+YNbRG7fE+pWHDNd3yECfA4ftQGDwRFgep0r+dUVRE1znMcLi6lDNq5Dhsox7YtYWhAUzBWYJCdMesBmuL8lufdUX9LROOEE35YnflcjSPAxFmXPJYM2wWPinliiiYgSMqFY0VnXV3DcDqLbjxrLaShDgHm55FxP2ustppAMbG5cwF13OOGocUsOvWiR6m7NSBfVa4bnuLdPE1JjdugQ0KbHUPaSeJ5qsw8H4cJqIY9+1yx8L22ttUA7RqCzGCBnbT7qyMhxYel1bsg4eiwYcRF7OQSGa9rXtbbzqxc8u1VXLM6S2JcEziMrPMvVZZB8GIq8jzYO5eTmH1HDqpz0TY5xmSBnJ1xyL3mJ6atr9br8qhVTfpqxo3fUsuvcR5CMWqgyyR6CSOzNu8RYMepIFwN7d4+6nmgZM3C8XCv6aqdTm7QDe17i9xy8cs9cgqNkno9Dv3pzpQkONA74J2X1jYbb87+VQKVpkc4aAfdXc+02xYntZ2n2ObibEC1wO7lbrdbeX8HLHigFnkQqSQUCABrEg6WDCwBIAINrnesteTOIjlbl5rk6ttC9+G+PXESeQsMxbQE2tmr3i8Mhj+9VZNCk3dVPIbnlYH2VaXIGSohm7xVI+zxfZ1OhL9qd9I5aV2qoDZt0BY3v10srm8e+OlrdOZV8WBNNgq6T0sLb+VW5zVIQqJNkeHY3MMfnZQN/O1eXE8rcg4qzfQUzzcxjyVwyXL4IowYI0S4FyqgE/4iOZr0cBBjaRyVYYmxuIaAO5cL9PjH+00F7gYaOw8LvNf6CpsWi1K0uM4m/sjJmJuNGIG/TUyFRfwCi1vKst/c5OCmvRnn7YbJs0IazRd6P8AC8yaFI/bUe+9aSjNZConBGVfasfhYeYaVS3XuJ33v7VU/GuS2Wb0ioRmeNDc+3c+GxsR8iKIv0rwc18vwZ8cNAf/AG0rCwvMrW0zjw1fUVS0LQKl45X9VOqDeJvzgmTn7xvCx+orGzT9Z1uXus1Q7AXFc8nMmJnc76pZD7tRsPhYVmQ3eT1XooG4YmjoPRWD0QQq2Nkdm76xHSvjqZQzfsiw/bqVSAYiVWbUcd0BzPz50XY6sFQpREoiURRufH7sf4h9DVdtMnc+Kl0Y+p4LRycXxBPRYlHxCfzqBs/tVjnf2sA8wP5W9Tky3U+62coH3svt/M1LoB9aXv8AcpUn6bPnJQuaTf3y/wCq6D4afzvXqIm/Q8CvK1D/APdX5EJwrJ9//iRh9D+VKsfT8U2e763eFxXNZS0kz9WeRveWJqawWACnnirJ6S4wMcdPLsof8gH0ArhSf8fiV0k/cuu8FyasBhT/AORGPeFAP0qrnFpXd67s/aFp8LLrllkPPx82JJ+lU9CC57nn5dWlaQGNYPll85kR9uTbkY/j/VvhWJiP1TfBZhB/SnxVkxB7rew/SrJwJBAVcz9wVW+1r2F97CS3LqV/lVd+jl3eDrf7K33Z31unurXGbgHyFWQ0VORYqhZ1wJhTPqPaXlcs3eHNmubbbDeudRtSohkYxtrHLTwXOPZcErXPde/etzK+FcJhcWpjhAI9VmLMQSvMEk2N78vGo8ldOavdud2Tw8PypMdHC2DG1uY4q4StZSfAE/CpbzhaSuQ1UZw2v3ZPix+gqBszOInqpFVI17hh0stbBXOLct4tb3bD5VxgdirHX1z/AB6LpJKzcBjTnkpfMVvFIPFGHyNW6iN/cFSHi/uit4zN80H+2sqZf6ngr5EllA8AB8KwoJUXBhFLuth1+otXEU0Tcw0LXfSOJBcVs5c9rodiDy/hXdaxngVwD05yXzVh+rBEP87fnUiL9q2Ky8VKTw9lbeE0i/Oe3yWsN/eU4Km4HHyLhcTAiEpMYDIw/RELSMotbkS3PpprSZzQQCdV0jje4EtFwNeiv3/4+5aJMZPObfcxBR/imJ39yxsP2q5la3UJ6ZsMqZtOVIOtY3IBB0tpCkHwPdBt+KgRdp9FWbR4jLMMEYFoY0hcD9Fo1AsfaLH31hFF8I8VPPmc+FMIQxCfU2sm+iRUFhpFgbg8zzqFBR7qUyYr3vw6qwqP+Fp7lk4M4jefMcVhjEEWASAtqJLFZAo2sLAgE9elZp6IQvLwb3WKogxtI4/hczxx+9kty1vb941Xu1K9LH+wdwW1wRmHYY+BybKX0N7JLrv5BiD7q7wOwvBUKsjxwuHj5L9AVarzCURKIlEUJxeJzhz9mTXJqG22w3uRc7nlUeqaXMsG36FdYSA7M2WDhGKRQ/aBtWmO7MLXYatW1h5ctt6rNkMfjle5trkcLc9B4rtVEWaAVC4HBZmuOMhDCAytfvx6THqNjp1X5b8r/OpTGVAmvbs36f5WHOiLLXzt1WricVKcc0f2XFXM9hJ2X3ekts/aXtpC7+PS16vW1bAzBYqnfsqRzt7jbbXU37rW1+3Ve8N4mVsWkf2bFR6S4Z5IisYChgTrvY36Wve4pJVse0tAKRbLlhcJC9ptyJvn0t62XMcdkGNjnaA4TEsdZQSLCxRhewfULqARvz2rv+vb/aV23RVh9KWU4iLFh1hnmR4o7PFEzBWRQhU2vY93Vv8AreRrnFWNY3CQVl0ZJur9wS08OTK/ZSGZY53SF1KuTqkZE0899rdbMNulRZ5Q95eAu0bMg0lYfRpm885nEuFkgVdBDPqGpjquBqReQtyvzrR9QZTmLWWrKNtMMnYr9P5K0uMuM4MFj1WWOQ2VGJAWxBvuLsCSPC3Sm/Y1mAjPmgopZJBI12XK5/wrnxBmhgwsk6RSTFVBWONSXbUQBZedt7nwAJ6VqurB2hdUBuJCuVtIcHigxxIjEbRkOe4G126J0v40xcVYmpaagP4WXSMpxZmgilKMheNHKMCGUsoJVh0IvairTqqZmvEzy4iERYPF2R1BZonQEFluSLEgADrzueXWBN25GkNOXRT/APTzhxGVo1yBv4a/OqkeIc0MOOw6iKZwwXUyKxUBmKgm3O25PkBW0zRv2ut9lxhpnyRl4kAA4E6+Cns+kkXDTGJdUgjbStr3axtt19lSZgTG4DktKZjHzNbIbNJFz0WlwZPK+EQzRmOS7gqVZeTGx0tuLi1cqRmCINtZda+GKKcsidiblncHhzGSrmacSTYfGyWwkjoDbUA3eBC3K923Pz+FQ8BjqXS2vfp3KwptlwzQB++AJ4ZZd+d/srJn2eLDgJMVokIEWrRpIfvWADL0sTv4WNWjTcXVRui2XASMjwOXgVzCb0hxf2ajiF/+8slrgeqga+q1t9dreRra2alBh3vguh4njOOLCQYhosQ7TxLIsUMLyNcqpKkgaVsWt3iL9L0AuoLhYkKN4Z4rnnlkklwGJw8Cw62aSJy5luvcjjA1OLXNwLm3IddnAAarm0ZkrTwbYrM8fHN2MuEwmEkLq0qskuIfSyABGAKx6WN79GtzvZkAsgZ3VG9LvCOMlzKWaDDSyJKsZDopcFlQIb29X1RztWWvIFlmyu+dcGCTIUw0cD9tHGs0cTudSTG7OL6gCe/IADcb1qHm91my5hwzwhmBE18LMnZqH78bIWNwCqXA1Nbew/VPWwMaqYZBi4qx2fUiJ2B2QPHkVc+CpMbg5dRwuIKEWdREw1AXsdx6wP5jrUGMSRPxAEjiFa1Jp6mPA54Dhob+qx+kThATY1pkw079qkbsVSQjVbTY6dgdKrcedSJ5KgO+np3KFRw0To/rntAnidFb/RRlDYXDyxmB4by6xrv3rqo5FiRbT5V1pzKWne6qJXtp2vH6fS3XXxVZ4Iw+MXPcTLJh5ljlM4Z2jZUC6gyWYizeqoFiedSEmLNwADyUZhc3xuX5njMU+AxMkcrSKQsb+rrvGwcKQdhb9q9FiYs3LQDmFUcPmBY6VgxJYfoiJmb3gfnaq40TxoQrUbXhIuQQfD8r3CYPHSOtsBitJYXYRS3AuLkEpa4FdhRj+5QztU8Gff8Ahfp0VLVSvaIlESiJREoiURKIlESiJREoiURfLIDzANEX1REoiURKIlESiJREoiUReaRysLURe0RKIlESiJREoiURKIlESiJREoiURKIlESiJREoiURKIlESiJREoiURKIlESiJREoiURKIlESiJREoiURKIlESiJREoiURKIlESiJREoiURKIlESiJREoiURKIlESiJREoiURKIlESiJREoiURKIlESiJREoiURKIlESiJREoiURKIlESiJREoiURKIlESiJREoi/9k="/>
          <p:cNvSpPr>
            <a:spLocks noChangeAspect="1" noChangeArrowheads="1"/>
          </p:cNvSpPr>
          <p:nvPr/>
        </p:nvSpPr>
        <p:spPr bwMode="auto">
          <a:xfrm>
            <a:off x="0" y="-804863"/>
            <a:ext cx="2762250" cy="1657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14931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62200" y="685800"/>
            <a:ext cx="1707174" cy="584775"/>
          </a:xfrm>
          <a:prstGeom prst="rect">
            <a:avLst/>
          </a:prstGeom>
          <a:noFill/>
          <a:ln w="9525">
            <a:noFill/>
            <a:miter lim="800000"/>
            <a:headEnd/>
            <a:tailEnd/>
          </a:ln>
        </p:spPr>
        <p:txBody>
          <a:bodyPr wrap="square">
            <a:spAutoFit/>
          </a:bodyPr>
          <a:lstStyle/>
          <a:p>
            <a:r>
              <a:rPr lang="en-US" sz="3200" b="1" dirty="0" smtClean="0"/>
              <a:t>Plane</a:t>
            </a:r>
            <a:endParaRPr lang="en-US" sz="3200" b="1" dirty="0"/>
          </a:p>
        </p:txBody>
      </p:sp>
      <p:sp>
        <p:nvSpPr>
          <p:cNvPr id="3" name="Text Box 5"/>
          <p:cNvSpPr txBox="1">
            <a:spLocks noChangeArrowheads="1"/>
          </p:cNvSpPr>
          <p:nvPr/>
        </p:nvSpPr>
        <p:spPr bwMode="auto">
          <a:xfrm>
            <a:off x="2362200" y="1371600"/>
            <a:ext cx="6085743" cy="1754326"/>
          </a:xfrm>
          <a:prstGeom prst="rect">
            <a:avLst/>
          </a:prstGeom>
          <a:noFill/>
          <a:ln w="9525">
            <a:noFill/>
            <a:miter lim="800000"/>
            <a:headEnd/>
            <a:tailEnd/>
          </a:ln>
        </p:spPr>
        <p:txBody>
          <a:bodyPr wrap="square">
            <a:spAutoFit/>
          </a:bodyPr>
          <a:lstStyle/>
          <a:p>
            <a:pPr marL="342900" indent="-342900">
              <a:buFontTx/>
              <a:buAutoNum type="arabicPeriod"/>
            </a:pPr>
            <a:r>
              <a:rPr lang="en-US" dirty="0"/>
              <a:t>It has length and width</a:t>
            </a:r>
          </a:p>
          <a:p>
            <a:pPr marL="342900" indent="-342900">
              <a:buFontTx/>
              <a:buAutoNum type="arabicPeriod"/>
            </a:pPr>
            <a:r>
              <a:rPr lang="en-US" dirty="0"/>
              <a:t>No thickness</a:t>
            </a:r>
          </a:p>
          <a:p>
            <a:pPr marL="342900" indent="-342900">
              <a:buFontTx/>
              <a:buAutoNum type="arabicPeriod"/>
            </a:pPr>
            <a:r>
              <a:rPr lang="en-US" dirty="0"/>
              <a:t>It’s a flat surface that extends infinitely along </a:t>
            </a:r>
          </a:p>
          <a:p>
            <a:pPr marL="342900" indent="-342900"/>
            <a:r>
              <a:rPr lang="en-US" dirty="0"/>
              <a:t>	its width and length.</a:t>
            </a:r>
          </a:p>
          <a:p>
            <a:pPr marL="342900" indent="-342900"/>
            <a:r>
              <a:rPr lang="en-US" dirty="0"/>
              <a:t>4. Represented by a four-sided plane.</a:t>
            </a:r>
          </a:p>
          <a:p>
            <a:pPr marL="342900" indent="-342900"/>
            <a:r>
              <a:rPr lang="en-US" dirty="0"/>
              <a:t>5. Named with a script capital letter. </a:t>
            </a:r>
            <a:r>
              <a:rPr lang="en-US" dirty="0">
                <a:latin typeface="Edwardian Script ITC" charset="0"/>
              </a:rPr>
              <a:t>P</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1000" y="3276600"/>
            <a:ext cx="3152633" cy="2133600"/>
          </a:xfrm>
          <a:prstGeom prst="rect">
            <a:avLst/>
          </a:prstGeom>
          <a:noFill/>
          <a:ln w="9525">
            <a:noFill/>
            <a:miter lim="800000"/>
            <a:headEnd/>
            <a:tailEnd/>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30553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20" dur="1000" fill="hold"/>
                                        <p:tgtEl>
                                          <p:spTgt spid="307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218"/>
                                        </p:tgtEl>
                                        <p:attrNameLst>
                                          <p:attrName>style.visibility</p:attrName>
                                        </p:attrNameLst>
                                      </p:cBhvr>
                                      <p:to>
                                        <p:strVal val="visible"/>
                                      </p:to>
                                    </p:set>
                                    <p:anim calcmode="lin" valueType="num">
                                      <p:cBhvr additive="base">
                                        <p:cTn id="29" dur="500" fill="hold"/>
                                        <p:tgtEl>
                                          <p:spTgt spid="9218"/>
                                        </p:tgtEl>
                                        <p:attrNameLst>
                                          <p:attrName>ppt_x</p:attrName>
                                        </p:attrNameLst>
                                      </p:cBhvr>
                                      <p:tavLst>
                                        <p:tav tm="0">
                                          <p:val>
                                            <p:strVal val="#ppt_x"/>
                                          </p:val>
                                        </p:tav>
                                        <p:tav tm="100000">
                                          <p:val>
                                            <p:strVal val="#ppt_x"/>
                                          </p:val>
                                        </p:tav>
                                      </p:tavLst>
                                    </p:anim>
                                    <p:anim calcmode="lin" valueType="num">
                                      <p:cBhvr additive="base">
                                        <p:cTn id="30"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8" y="798731"/>
            <a:ext cx="716062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152400"/>
            <a:ext cx="7848600" cy="646331"/>
          </a:xfrm>
          <a:prstGeom prst="rect">
            <a:avLst/>
          </a:prstGeom>
          <a:noFill/>
        </p:spPr>
        <p:txBody>
          <a:bodyPr wrap="square" rtlCol="0">
            <a:spAutoFit/>
          </a:bodyPr>
          <a:lstStyle/>
          <a:p>
            <a:r>
              <a:rPr lang="en-US" dirty="0" smtClean="0"/>
              <a:t>You may recognize each of the previous terms, but they are very difficult to define.  Sort of like the cave guy in the comic strip below.  </a:t>
            </a:r>
            <a:endParaRPr lang="en-US" dirty="0"/>
          </a:p>
        </p:txBody>
      </p:sp>
    </p:spTree>
    <p:extLst>
      <p:ext uri="{BB962C8B-B14F-4D97-AF65-F5344CB8AC3E}">
        <p14:creationId xmlns:p14="http://schemas.microsoft.com/office/powerpoint/2010/main" val="3969257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62000" y="609600"/>
            <a:ext cx="7758113" cy="1015663"/>
          </a:xfrm>
          <a:prstGeom prst="rect">
            <a:avLst/>
          </a:prstGeom>
          <a:noFill/>
          <a:ln w="9525">
            <a:noFill/>
            <a:miter lim="800000"/>
            <a:headEnd/>
            <a:tailEnd/>
          </a:ln>
        </p:spPr>
        <p:txBody>
          <a:bodyPr wrap="square">
            <a:spAutoFit/>
          </a:bodyPr>
          <a:lstStyle/>
          <a:p>
            <a:r>
              <a:rPr lang="en-US" sz="2000" dirty="0"/>
              <a:t>A </a:t>
            </a:r>
            <a:r>
              <a:rPr lang="en-US" sz="2000" b="1" dirty="0">
                <a:solidFill>
                  <a:schemeClr val="tx2"/>
                </a:solidFill>
              </a:rPr>
              <a:t>definition</a:t>
            </a:r>
            <a:r>
              <a:rPr lang="en-US" sz="2000" b="1" dirty="0"/>
              <a:t> </a:t>
            </a:r>
            <a:r>
              <a:rPr lang="en-US" sz="2000" dirty="0"/>
              <a:t>is a statement that clarifies or </a:t>
            </a:r>
            <a:r>
              <a:rPr lang="en-US" sz="2000" dirty="0" smtClean="0"/>
              <a:t>explains the </a:t>
            </a:r>
            <a:r>
              <a:rPr lang="en-US" sz="2000" dirty="0"/>
              <a:t>meaning of a word or a phrase. However it is </a:t>
            </a:r>
            <a:r>
              <a:rPr lang="en-US" sz="2000" dirty="0" smtClean="0"/>
              <a:t> impossible </a:t>
            </a:r>
            <a:r>
              <a:rPr lang="en-US" sz="2000" dirty="0"/>
              <a:t>to define point, line and plane </a:t>
            </a:r>
            <a:r>
              <a:rPr lang="en-US" sz="2000" dirty="0" smtClean="0"/>
              <a:t>without using </a:t>
            </a:r>
            <a:r>
              <a:rPr lang="en-US" sz="2000" dirty="0"/>
              <a:t>words or phrases that themselves need definition</a:t>
            </a:r>
            <a:r>
              <a:rPr lang="en-US" sz="2000" dirty="0" smtClean="0"/>
              <a:t>.</a:t>
            </a:r>
            <a:endParaRPr lang="en-US" sz="2000" dirty="0"/>
          </a:p>
        </p:txBody>
      </p:sp>
      <p:sp>
        <p:nvSpPr>
          <p:cNvPr id="3" name="Text Box 5"/>
          <p:cNvSpPr txBox="1">
            <a:spLocks noChangeArrowheads="1"/>
          </p:cNvSpPr>
          <p:nvPr/>
        </p:nvSpPr>
        <p:spPr bwMode="auto">
          <a:xfrm>
            <a:off x="2498725" y="3163888"/>
            <a:ext cx="1156086" cy="369332"/>
          </a:xfrm>
          <a:prstGeom prst="rect">
            <a:avLst/>
          </a:prstGeom>
          <a:noFill/>
          <a:ln w="9525">
            <a:noFill/>
            <a:miter lim="800000"/>
            <a:headEnd/>
            <a:tailEnd/>
          </a:ln>
        </p:spPr>
        <p:txBody>
          <a:bodyPr wrap="none">
            <a:spAutoFit/>
          </a:bodyPr>
          <a:lstStyle/>
          <a:p>
            <a:r>
              <a:rPr lang="en-US" b="1" smtClean="0">
                <a:solidFill>
                  <a:srgbClr val="000066"/>
                </a:solidFill>
              </a:rPr>
              <a:t>Collinear </a:t>
            </a:r>
            <a:r>
              <a:rPr lang="en-US" b="1" dirty="0">
                <a:solidFill>
                  <a:srgbClr val="000066"/>
                </a:solidFill>
              </a:rPr>
              <a:t>-</a:t>
            </a:r>
          </a:p>
        </p:txBody>
      </p:sp>
      <p:sp>
        <p:nvSpPr>
          <p:cNvPr id="4" name="Text Box 6"/>
          <p:cNvSpPr txBox="1">
            <a:spLocks noChangeArrowheads="1"/>
          </p:cNvSpPr>
          <p:nvPr/>
        </p:nvSpPr>
        <p:spPr bwMode="auto">
          <a:xfrm>
            <a:off x="4038600" y="3200400"/>
            <a:ext cx="2489200" cy="457200"/>
          </a:xfrm>
          <a:prstGeom prst="rect">
            <a:avLst/>
          </a:prstGeom>
          <a:noFill/>
          <a:ln w="9525">
            <a:noFill/>
            <a:miter lim="800000"/>
            <a:headEnd/>
            <a:tailEnd/>
          </a:ln>
        </p:spPr>
        <p:txBody>
          <a:bodyPr wrap="none">
            <a:spAutoFit/>
          </a:bodyPr>
          <a:lstStyle/>
          <a:p>
            <a:r>
              <a:rPr lang="en-US"/>
              <a:t>On the same line</a:t>
            </a:r>
          </a:p>
        </p:txBody>
      </p:sp>
      <p:sp>
        <p:nvSpPr>
          <p:cNvPr id="5" name="Line 7"/>
          <p:cNvSpPr>
            <a:spLocks noChangeShapeType="1"/>
          </p:cNvSpPr>
          <p:nvPr/>
        </p:nvSpPr>
        <p:spPr bwMode="auto">
          <a:xfrm>
            <a:off x="2971800" y="4191000"/>
            <a:ext cx="3276600" cy="0"/>
          </a:xfrm>
          <a:prstGeom prst="line">
            <a:avLst/>
          </a:prstGeom>
          <a:noFill/>
          <a:ln w="38100">
            <a:solidFill>
              <a:schemeClr val="tx1"/>
            </a:solidFill>
            <a:round/>
            <a:headEnd type="triangle" w="med" len="med"/>
            <a:tailEnd type="triangle" w="med" len="med"/>
          </a:ln>
        </p:spPr>
        <p:txBody>
          <a:bodyPr/>
          <a:lstStyle/>
          <a:p>
            <a:endParaRPr lang="en-US"/>
          </a:p>
        </p:txBody>
      </p:sp>
      <p:sp>
        <p:nvSpPr>
          <p:cNvPr id="6" name="Oval 8"/>
          <p:cNvSpPr>
            <a:spLocks noChangeArrowheads="1"/>
          </p:cNvSpPr>
          <p:nvPr/>
        </p:nvSpPr>
        <p:spPr bwMode="auto">
          <a:xfrm>
            <a:off x="3200400" y="4114800"/>
            <a:ext cx="152400" cy="152400"/>
          </a:xfrm>
          <a:prstGeom prst="ellipse">
            <a:avLst/>
          </a:prstGeom>
          <a:solidFill>
            <a:schemeClr val="tx2"/>
          </a:solidFill>
          <a:ln w="9525">
            <a:solidFill>
              <a:schemeClr val="tx1"/>
            </a:solidFill>
            <a:round/>
            <a:headEnd/>
            <a:tailEnd/>
          </a:ln>
        </p:spPr>
        <p:txBody>
          <a:bodyPr wrap="none" anchor="ctr"/>
          <a:lstStyle/>
          <a:p>
            <a:pPr algn="ctr"/>
            <a:endParaRPr lang="en-US" sz="4000">
              <a:solidFill>
                <a:schemeClr val="tx2"/>
              </a:solidFill>
            </a:endParaRPr>
          </a:p>
        </p:txBody>
      </p:sp>
      <p:sp>
        <p:nvSpPr>
          <p:cNvPr id="7" name="Oval 9"/>
          <p:cNvSpPr>
            <a:spLocks noChangeArrowheads="1"/>
          </p:cNvSpPr>
          <p:nvPr/>
        </p:nvSpPr>
        <p:spPr bwMode="auto">
          <a:xfrm>
            <a:off x="4267200" y="4114800"/>
            <a:ext cx="152400" cy="152400"/>
          </a:xfrm>
          <a:prstGeom prst="ellipse">
            <a:avLst/>
          </a:prstGeom>
          <a:solidFill>
            <a:schemeClr val="tx2"/>
          </a:solidFill>
          <a:ln w="9525">
            <a:solidFill>
              <a:schemeClr val="tx1"/>
            </a:solidFill>
            <a:round/>
            <a:headEnd/>
            <a:tailEnd/>
          </a:ln>
        </p:spPr>
        <p:txBody>
          <a:bodyPr wrap="none" anchor="ctr"/>
          <a:lstStyle/>
          <a:p>
            <a:pPr algn="ctr"/>
            <a:endParaRPr lang="en-US" sz="4000">
              <a:solidFill>
                <a:schemeClr val="tx2"/>
              </a:solidFill>
            </a:endParaRPr>
          </a:p>
        </p:txBody>
      </p:sp>
      <p:sp>
        <p:nvSpPr>
          <p:cNvPr id="8" name="Oval 10"/>
          <p:cNvSpPr>
            <a:spLocks noChangeArrowheads="1"/>
          </p:cNvSpPr>
          <p:nvPr/>
        </p:nvSpPr>
        <p:spPr bwMode="auto">
          <a:xfrm>
            <a:off x="5486400" y="4114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9" name="Text Box 11"/>
          <p:cNvSpPr txBox="1">
            <a:spLocks noChangeArrowheads="1"/>
          </p:cNvSpPr>
          <p:nvPr/>
        </p:nvSpPr>
        <p:spPr bwMode="auto">
          <a:xfrm>
            <a:off x="3048000" y="4267200"/>
            <a:ext cx="2787650" cy="457200"/>
          </a:xfrm>
          <a:prstGeom prst="rect">
            <a:avLst/>
          </a:prstGeom>
          <a:noFill/>
          <a:ln w="9525">
            <a:noFill/>
            <a:miter lim="800000"/>
            <a:headEnd/>
            <a:tailEnd/>
          </a:ln>
        </p:spPr>
        <p:txBody>
          <a:bodyPr wrap="none">
            <a:spAutoFit/>
          </a:bodyPr>
          <a:lstStyle/>
          <a:p>
            <a:r>
              <a:rPr lang="en-US"/>
              <a:t>D	   E	       F</a:t>
            </a:r>
          </a:p>
        </p:txBody>
      </p:sp>
      <p:sp>
        <p:nvSpPr>
          <p:cNvPr id="10" name="Text Box 12"/>
          <p:cNvSpPr txBox="1">
            <a:spLocks noChangeArrowheads="1"/>
          </p:cNvSpPr>
          <p:nvPr/>
        </p:nvSpPr>
        <p:spPr bwMode="auto">
          <a:xfrm>
            <a:off x="2971800" y="5105400"/>
            <a:ext cx="3063875" cy="369332"/>
          </a:xfrm>
          <a:prstGeom prst="rect">
            <a:avLst/>
          </a:prstGeom>
          <a:noFill/>
          <a:ln w="9525">
            <a:noFill/>
            <a:miter lim="800000"/>
            <a:headEnd/>
            <a:tailEnd/>
          </a:ln>
        </p:spPr>
        <p:txBody>
          <a:bodyPr wrap="square">
            <a:spAutoFit/>
          </a:bodyPr>
          <a:lstStyle/>
          <a:p>
            <a:r>
              <a:rPr lang="en-US" dirty="0"/>
              <a:t>Points D, E, and F are </a:t>
            </a:r>
            <a:r>
              <a:rPr lang="en-US" dirty="0" smtClean="0"/>
              <a:t>collinear</a:t>
            </a:r>
            <a:endParaRPr lang="en-US" dirty="0"/>
          </a:p>
        </p:txBody>
      </p:sp>
      <p:sp>
        <p:nvSpPr>
          <p:cNvPr id="11" name="TextBox 10"/>
          <p:cNvSpPr txBox="1"/>
          <p:nvPr/>
        </p:nvSpPr>
        <p:spPr>
          <a:xfrm>
            <a:off x="685800" y="1600200"/>
            <a:ext cx="7620000" cy="707886"/>
          </a:xfrm>
          <a:prstGeom prst="rect">
            <a:avLst/>
          </a:prstGeom>
          <a:noFill/>
        </p:spPr>
        <p:txBody>
          <a:bodyPr wrap="square" rtlCol="0">
            <a:spAutoFit/>
          </a:bodyPr>
          <a:lstStyle/>
          <a:p>
            <a:pPr algn="ctr"/>
            <a:r>
              <a:rPr lang="en-US" sz="2000" dirty="0" smtClean="0">
                <a:solidFill>
                  <a:schemeClr val="accent2">
                    <a:lumMod val="75000"/>
                  </a:schemeClr>
                </a:solidFill>
              </a:rPr>
              <a:t>So these terms remain undefined. Yet, they are the basis of Geometry.</a:t>
            </a:r>
          </a:p>
          <a:p>
            <a:pPr algn="ctr"/>
            <a:endParaRPr lang="en-US" sz="2000" dirty="0">
              <a:solidFill>
                <a:schemeClr val="accent2">
                  <a:lumMod val="75000"/>
                </a:schemeClr>
              </a:solidFill>
            </a:endParaRPr>
          </a:p>
        </p:txBody>
      </p:sp>
      <p:sp>
        <p:nvSpPr>
          <p:cNvPr id="12" name="Oval 10"/>
          <p:cNvSpPr>
            <a:spLocks noChangeArrowheads="1"/>
          </p:cNvSpPr>
          <p:nvPr/>
        </p:nvSpPr>
        <p:spPr bwMode="auto">
          <a:xfrm>
            <a:off x="6324600" y="46482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3" name="TextBox 12"/>
          <p:cNvSpPr txBox="1"/>
          <p:nvPr/>
        </p:nvSpPr>
        <p:spPr>
          <a:xfrm>
            <a:off x="6019800" y="4648200"/>
            <a:ext cx="304800" cy="381000"/>
          </a:xfrm>
          <a:prstGeom prst="rect">
            <a:avLst/>
          </a:prstGeom>
          <a:noFill/>
        </p:spPr>
        <p:txBody>
          <a:bodyPr wrap="square" rtlCol="0">
            <a:spAutoFit/>
          </a:bodyPr>
          <a:lstStyle/>
          <a:p>
            <a:r>
              <a:rPr lang="en-US" dirty="0" smtClean="0"/>
              <a:t>G</a:t>
            </a:r>
            <a:endParaRPr lang="en-US" dirty="0"/>
          </a:p>
        </p:txBody>
      </p:sp>
      <p:sp>
        <p:nvSpPr>
          <p:cNvPr id="14" name="TextBox 13"/>
          <p:cNvSpPr txBox="1"/>
          <p:nvPr/>
        </p:nvSpPr>
        <p:spPr>
          <a:xfrm>
            <a:off x="2514600" y="5715000"/>
            <a:ext cx="4572000" cy="369332"/>
          </a:xfrm>
          <a:prstGeom prst="rect">
            <a:avLst/>
          </a:prstGeom>
          <a:noFill/>
        </p:spPr>
        <p:txBody>
          <a:bodyPr wrap="square" rtlCol="0">
            <a:spAutoFit/>
          </a:bodyPr>
          <a:lstStyle/>
          <a:p>
            <a:r>
              <a:rPr lang="en-US" dirty="0" smtClean="0"/>
              <a:t>Point G is not collinear with Points D, E, and 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to="" calcmode="lin" valueType="num">
                                      <p:cBhvr>
                                        <p:cTn id="31" dur="1" fill="hold"/>
                                        <p:tgtEl>
                                          <p:spTgt spid="6"/>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to="" calcmode="lin" valueType="num">
                                      <p:cBhvr>
                                        <p:cTn id="35" dur="1" fill="hold"/>
                                        <p:tgtEl>
                                          <p:spTgt spid="7"/>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to="" calcmode="lin" valueType="num">
                                      <p:cBhvr>
                                        <p:cTn id="39" dur="1" fill="hold"/>
                                        <p:tgtEl>
                                          <p:spTgt spid="8"/>
                                        </p:tgtEl>
                                        <p:attrNameLst>
                                          <p:attrName/>
                                        </p:attrNameLst>
                                      </p:cBhvr>
                                    </p:anim>
                                  </p:childTnLst>
                                </p:cTn>
                              </p:par>
                            </p:childTnLst>
                          </p:cTn>
                        </p:par>
                        <p:par>
                          <p:cTn id="40" fill="hold">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to="" calcmode="lin" valueType="num">
                                      <p:cBhvr>
                                        <p:cTn id="43" dur="1" fill="hold"/>
                                        <p:tgtEl>
                                          <p:spTgt spid="9"/>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to="" calcmode="lin" valueType="num">
                                      <p:cBhvr>
                                        <p:cTn id="48" dur="1" fill="hold"/>
                                        <p:tgtEl>
                                          <p:spTgt spid="10"/>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2"/>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6" dur="1000" fill="hold"/>
                                        <p:tgtEl>
                                          <p:spTgt spid="13"/>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linds(horizontal)">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animBg="1"/>
      <p:bldP spid="9" grpId="0"/>
      <p:bldP spid="10" grpId="0"/>
      <p:bldP spid="11" grpId="0"/>
      <p:bldP spid="12"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152400"/>
            <a:ext cx="1606550" cy="457200"/>
          </a:xfrm>
          <a:prstGeom prst="rect">
            <a:avLst/>
          </a:prstGeom>
          <a:noFill/>
          <a:ln w="9525">
            <a:noFill/>
            <a:miter lim="800000"/>
            <a:headEnd/>
            <a:tailEnd/>
          </a:ln>
        </p:spPr>
        <p:txBody>
          <a:bodyPr wrap="none">
            <a:spAutoFit/>
          </a:bodyPr>
          <a:lstStyle/>
          <a:p>
            <a:r>
              <a:rPr lang="en-US" b="1">
                <a:solidFill>
                  <a:schemeClr val="tx2"/>
                </a:solidFill>
              </a:rPr>
              <a:t>Coplanar-</a:t>
            </a:r>
          </a:p>
        </p:txBody>
      </p:sp>
      <p:sp>
        <p:nvSpPr>
          <p:cNvPr id="3" name="Text Box 5"/>
          <p:cNvSpPr txBox="1">
            <a:spLocks noChangeArrowheads="1"/>
          </p:cNvSpPr>
          <p:nvPr/>
        </p:nvSpPr>
        <p:spPr bwMode="auto">
          <a:xfrm>
            <a:off x="1981200" y="152400"/>
            <a:ext cx="2760663" cy="457200"/>
          </a:xfrm>
          <a:prstGeom prst="rect">
            <a:avLst/>
          </a:prstGeom>
          <a:noFill/>
          <a:ln w="9525">
            <a:noFill/>
            <a:miter lim="800000"/>
            <a:headEnd/>
            <a:tailEnd/>
          </a:ln>
        </p:spPr>
        <p:txBody>
          <a:bodyPr wrap="none">
            <a:spAutoFit/>
          </a:bodyPr>
          <a:lstStyle/>
          <a:p>
            <a:r>
              <a:rPr lang="en-US"/>
              <a:t>On the same plane</a:t>
            </a:r>
          </a:p>
        </p:txBody>
      </p:sp>
      <p:sp>
        <p:nvSpPr>
          <p:cNvPr id="8" name="Text Box 11"/>
          <p:cNvSpPr txBox="1">
            <a:spLocks noChangeArrowheads="1"/>
          </p:cNvSpPr>
          <p:nvPr/>
        </p:nvSpPr>
        <p:spPr bwMode="auto">
          <a:xfrm>
            <a:off x="5257800" y="685800"/>
            <a:ext cx="2503488" cy="822325"/>
          </a:xfrm>
          <a:prstGeom prst="rect">
            <a:avLst/>
          </a:prstGeom>
          <a:noFill/>
          <a:ln w="9525">
            <a:noFill/>
            <a:miter lim="800000"/>
            <a:headEnd/>
            <a:tailEnd/>
          </a:ln>
        </p:spPr>
        <p:txBody>
          <a:bodyPr wrap="none">
            <a:spAutoFit/>
          </a:bodyPr>
          <a:lstStyle/>
          <a:p>
            <a:r>
              <a:rPr lang="en-US"/>
              <a:t>Points G, H and I</a:t>
            </a:r>
          </a:p>
          <a:p>
            <a:r>
              <a:rPr lang="en-US"/>
              <a:t>are </a:t>
            </a:r>
            <a:r>
              <a:rPr lang="en-US">
                <a:solidFill>
                  <a:schemeClr val="tx2"/>
                </a:solidFill>
              </a:rPr>
              <a:t>coplanar</a:t>
            </a:r>
          </a:p>
        </p:txBody>
      </p:sp>
      <p:sp>
        <p:nvSpPr>
          <p:cNvPr id="9" name="Text Box 12"/>
          <p:cNvSpPr txBox="1">
            <a:spLocks noChangeArrowheads="1"/>
          </p:cNvSpPr>
          <p:nvPr/>
        </p:nvSpPr>
        <p:spPr bwMode="auto">
          <a:xfrm>
            <a:off x="441325" y="3697288"/>
            <a:ext cx="2417763" cy="457200"/>
          </a:xfrm>
          <a:prstGeom prst="rect">
            <a:avLst/>
          </a:prstGeom>
          <a:noFill/>
          <a:ln w="9525">
            <a:noFill/>
            <a:miter lim="800000"/>
            <a:headEnd/>
            <a:tailEnd/>
          </a:ln>
        </p:spPr>
        <p:txBody>
          <a:bodyPr wrap="none">
            <a:spAutoFit/>
          </a:bodyPr>
          <a:lstStyle/>
          <a:p>
            <a:r>
              <a:rPr lang="en-US" b="1">
                <a:solidFill>
                  <a:schemeClr val="tx2"/>
                </a:solidFill>
              </a:rPr>
              <a:t>Line segment - </a:t>
            </a:r>
          </a:p>
        </p:txBody>
      </p:sp>
      <p:sp>
        <p:nvSpPr>
          <p:cNvPr id="10" name="Text Box 13"/>
          <p:cNvSpPr txBox="1">
            <a:spLocks noChangeArrowheads="1"/>
          </p:cNvSpPr>
          <p:nvPr/>
        </p:nvSpPr>
        <p:spPr bwMode="auto">
          <a:xfrm>
            <a:off x="2727325" y="3697288"/>
            <a:ext cx="6337300" cy="1187450"/>
          </a:xfrm>
          <a:prstGeom prst="rect">
            <a:avLst/>
          </a:prstGeom>
          <a:noFill/>
          <a:ln w="9525">
            <a:noFill/>
            <a:miter lim="800000"/>
            <a:headEnd/>
            <a:tailEnd/>
          </a:ln>
        </p:spPr>
        <p:txBody>
          <a:bodyPr wrap="none">
            <a:spAutoFit/>
          </a:bodyPr>
          <a:lstStyle/>
          <a:p>
            <a:r>
              <a:rPr lang="en-US"/>
              <a:t>Consists of two points called </a:t>
            </a:r>
            <a:r>
              <a:rPr lang="en-US">
                <a:solidFill>
                  <a:schemeClr val="tx2"/>
                </a:solidFill>
              </a:rPr>
              <a:t>endpoints </a:t>
            </a:r>
            <a:r>
              <a:rPr lang="en-US"/>
              <a:t>of the</a:t>
            </a:r>
          </a:p>
          <a:p>
            <a:r>
              <a:rPr lang="en-US"/>
              <a:t>segment and all the points between them that</a:t>
            </a:r>
          </a:p>
          <a:p>
            <a:r>
              <a:rPr lang="en-US"/>
              <a:t>are collinear with the two points.</a:t>
            </a:r>
          </a:p>
        </p:txBody>
      </p:sp>
      <p:sp>
        <p:nvSpPr>
          <p:cNvPr id="11" name="Line 14"/>
          <p:cNvSpPr>
            <a:spLocks noChangeShapeType="1"/>
          </p:cNvSpPr>
          <p:nvPr/>
        </p:nvSpPr>
        <p:spPr bwMode="auto">
          <a:xfrm>
            <a:off x="2286000" y="4876800"/>
            <a:ext cx="2895600" cy="0"/>
          </a:xfrm>
          <a:prstGeom prst="line">
            <a:avLst/>
          </a:prstGeom>
          <a:noFill/>
          <a:ln w="38100">
            <a:solidFill>
              <a:schemeClr val="tx1"/>
            </a:solidFill>
            <a:round/>
            <a:headEnd/>
            <a:tailEnd/>
          </a:ln>
        </p:spPr>
        <p:txBody>
          <a:bodyPr/>
          <a:lstStyle/>
          <a:p>
            <a:endParaRPr lang="en-US"/>
          </a:p>
        </p:txBody>
      </p:sp>
      <p:sp>
        <p:nvSpPr>
          <p:cNvPr id="12" name="Oval 16"/>
          <p:cNvSpPr>
            <a:spLocks noChangeArrowheads="1"/>
          </p:cNvSpPr>
          <p:nvPr/>
        </p:nvSpPr>
        <p:spPr bwMode="auto">
          <a:xfrm>
            <a:off x="2209800" y="4800600"/>
            <a:ext cx="152400" cy="152400"/>
          </a:xfrm>
          <a:prstGeom prst="ellipse">
            <a:avLst/>
          </a:prstGeom>
          <a:solidFill>
            <a:schemeClr val="tx2"/>
          </a:solidFill>
          <a:ln w="9525">
            <a:solidFill>
              <a:schemeClr val="tx1"/>
            </a:solidFill>
            <a:round/>
            <a:headEnd/>
            <a:tailEnd/>
          </a:ln>
        </p:spPr>
        <p:txBody>
          <a:bodyPr wrap="none" anchor="ctr"/>
          <a:lstStyle/>
          <a:p>
            <a:pPr algn="ctr"/>
            <a:endParaRPr lang="en-US" sz="4000">
              <a:solidFill>
                <a:schemeClr val="tx2"/>
              </a:solidFill>
            </a:endParaRPr>
          </a:p>
        </p:txBody>
      </p:sp>
      <p:sp>
        <p:nvSpPr>
          <p:cNvPr id="13" name="Oval 17"/>
          <p:cNvSpPr>
            <a:spLocks noChangeArrowheads="1"/>
          </p:cNvSpPr>
          <p:nvPr/>
        </p:nvSpPr>
        <p:spPr bwMode="auto">
          <a:xfrm>
            <a:off x="5105400" y="4800600"/>
            <a:ext cx="152400" cy="152400"/>
          </a:xfrm>
          <a:prstGeom prst="ellipse">
            <a:avLst/>
          </a:prstGeom>
          <a:solidFill>
            <a:schemeClr val="tx2"/>
          </a:solidFill>
          <a:ln w="9525">
            <a:solidFill>
              <a:schemeClr val="tx1"/>
            </a:solidFill>
            <a:round/>
            <a:headEnd/>
            <a:tailEnd/>
          </a:ln>
        </p:spPr>
        <p:txBody>
          <a:bodyPr wrap="none" anchor="ctr"/>
          <a:lstStyle/>
          <a:p>
            <a:pPr algn="ctr"/>
            <a:endParaRPr lang="en-US" sz="4000">
              <a:solidFill>
                <a:schemeClr val="tx2"/>
              </a:solidFill>
            </a:endParaRPr>
          </a:p>
        </p:txBody>
      </p:sp>
      <p:sp>
        <p:nvSpPr>
          <p:cNvPr id="14" name="Text Box 18"/>
          <p:cNvSpPr txBox="1">
            <a:spLocks noChangeArrowheads="1"/>
          </p:cNvSpPr>
          <p:nvPr/>
        </p:nvSpPr>
        <p:spPr bwMode="auto">
          <a:xfrm>
            <a:off x="2133600" y="4953000"/>
            <a:ext cx="3382963" cy="457200"/>
          </a:xfrm>
          <a:prstGeom prst="rect">
            <a:avLst/>
          </a:prstGeom>
          <a:noFill/>
          <a:ln w="9525">
            <a:noFill/>
            <a:miter lim="800000"/>
            <a:headEnd/>
            <a:tailEnd/>
          </a:ln>
        </p:spPr>
        <p:txBody>
          <a:bodyPr wrap="none">
            <a:spAutoFit/>
          </a:bodyPr>
          <a:lstStyle/>
          <a:p>
            <a:r>
              <a:rPr lang="en-US"/>
              <a:t>A			   B</a:t>
            </a:r>
          </a:p>
        </p:txBody>
      </p:sp>
      <p:sp>
        <p:nvSpPr>
          <p:cNvPr id="15" name="Line 19"/>
          <p:cNvSpPr>
            <a:spLocks noChangeShapeType="1"/>
          </p:cNvSpPr>
          <p:nvPr/>
        </p:nvSpPr>
        <p:spPr bwMode="auto">
          <a:xfrm flipV="1">
            <a:off x="3581400" y="4953000"/>
            <a:ext cx="0" cy="457200"/>
          </a:xfrm>
          <a:prstGeom prst="line">
            <a:avLst/>
          </a:prstGeom>
          <a:noFill/>
          <a:ln w="38100">
            <a:solidFill>
              <a:schemeClr val="tx1"/>
            </a:solidFill>
            <a:round/>
            <a:headEnd/>
            <a:tailEnd type="triangle" w="med" len="med"/>
          </a:ln>
        </p:spPr>
        <p:txBody>
          <a:bodyPr/>
          <a:lstStyle/>
          <a:p>
            <a:endParaRPr lang="en-US"/>
          </a:p>
        </p:txBody>
      </p:sp>
      <p:sp>
        <p:nvSpPr>
          <p:cNvPr id="16" name="Text Box 20"/>
          <p:cNvSpPr txBox="1">
            <a:spLocks noChangeArrowheads="1"/>
          </p:cNvSpPr>
          <p:nvPr/>
        </p:nvSpPr>
        <p:spPr bwMode="auto">
          <a:xfrm>
            <a:off x="2819400" y="5334000"/>
            <a:ext cx="1447800" cy="369332"/>
          </a:xfrm>
          <a:prstGeom prst="rect">
            <a:avLst/>
          </a:prstGeom>
          <a:noFill/>
          <a:ln w="9525">
            <a:noFill/>
            <a:miter lim="800000"/>
            <a:headEnd/>
            <a:tailEnd/>
          </a:ln>
        </p:spPr>
        <p:txBody>
          <a:bodyPr wrap="square">
            <a:spAutoFit/>
          </a:bodyPr>
          <a:lstStyle/>
          <a:p>
            <a:r>
              <a:rPr lang="en-US" dirty="0">
                <a:solidFill>
                  <a:schemeClr val="hlink"/>
                </a:solidFill>
              </a:rPr>
              <a:t>Line segment</a:t>
            </a:r>
          </a:p>
        </p:txBody>
      </p:sp>
      <p:sp>
        <p:nvSpPr>
          <p:cNvPr id="17" name="Text Box 21"/>
          <p:cNvSpPr txBox="1">
            <a:spLocks noChangeArrowheads="1"/>
          </p:cNvSpPr>
          <p:nvPr/>
        </p:nvSpPr>
        <p:spPr bwMode="auto">
          <a:xfrm>
            <a:off x="6096000" y="4724400"/>
            <a:ext cx="1692276" cy="641350"/>
          </a:xfrm>
          <a:prstGeom prst="rect">
            <a:avLst/>
          </a:prstGeom>
          <a:noFill/>
          <a:ln w="9525">
            <a:noFill/>
            <a:miter lim="800000"/>
            <a:headEnd/>
            <a:tailEnd/>
          </a:ln>
        </p:spPr>
        <p:txBody>
          <a:bodyPr wrap="square">
            <a:spAutoFit/>
          </a:bodyPr>
          <a:lstStyle/>
          <a:p>
            <a:pPr algn="ctr"/>
            <a:r>
              <a:rPr lang="en-US" sz="1800" dirty="0">
                <a:solidFill>
                  <a:schemeClr val="accent3">
                    <a:lumMod val="50000"/>
                  </a:schemeClr>
                </a:solidFill>
              </a:rPr>
              <a:t>Endpoints are</a:t>
            </a:r>
          </a:p>
          <a:p>
            <a:pPr algn="ctr"/>
            <a:r>
              <a:rPr lang="en-US" sz="1800" b="1" dirty="0"/>
              <a:t>A </a:t>
            </a:r>
            <a:r>
              <a:rPr lang="en-US" sz="1800" dirty="0">
                <a:solidFill>
                  <a:schemeClr val="accent3">
                    <a:lumMod val="50000"/>
                  </a:schemeClr>
                </a:solidFill>
              </a:rPr>
              <a:t>and </a:t>
            </a:r>
            <a:r>
              <a:rPr lang="en-US" sz="1800" b="1" dirty="0"/>
              <a:t>B</a:t>
            </a:r>
          </a:p>
        </p:txBody>
      </p:sp>
      <p:sp>
        <p:nvSpPr>
          <p:cNvPr id="18" name="Text Box 22"/>
          <p:cNvSpPr txBox="1">
            <a:spLocks noChangeArrowheads="1"/>
          </p:cNvSpPr>
          <p:nvPr/>
        </p:nvSpPr>
        <p:spPr bwMode="auto">
          <a:xfrm>
            <a:off x="6781800" y="6172200"/>
            <a:ext cx="1371600" cy="457200"/>
          </a:xfrm>
          <a:prstGeom prst="rect">
            <a:avLst/>
          </a:prstGeom>
          <a:noFill/>
          <a:ln w="9525">
            <a:noFill/>
            <a:miter lim="800000"/>
            <a:headEnd/>
            <a:tailEnd/>
          </a:ln>
        </p:spPr>
        <p:txBody>
          <a:bodyPr>
            <a:spAutoFit/>
          </a:bodyPr>
          <a:lstStyle/>
          <a:p>
            <a:pPr>
              <a:spcBef>
                <a:spcPct val="50000"/>
              </a:spcBef>
            </a:pPr>
            <a:endParaRPr lang="en-US"/>
          </a:p>
        </p:txBody>
      </p:sp>
      <p:sp>
        <p:nvSpPr>
          <p:cNvPr id="19" name="Line 23"/>
          <p:cNvSpPr>
            <a:spLocks noChangeShapeType="1"/>
          </p:cNvSpPr>
          <p:nvPr/>
        </p:nvSpPr>
        <p:spPr bwMode="auto">
          <a:xfrm>
            <a:off x="7391400" y="5410200"/>
            <a:ext cx="381000" cy="0"/>
          </a:xfrm>
          <a:prstGeom prst="line">
            <a:avLst/>
          </a:prstGeom>
          <a:noFill/>
          <a:ln w="28575">
            <a:solidFill>
              <a:schemeClr val="tx1"/>
            </a:solidFill>
            <a:round/>
            <a:headEnd/>
            <a:tailEnd/>
          </a:ln>
        </p:spPr>
        <p:txBody>
          <a:bodyPr/>
          <a:lstStyle/>
          <a:p>
            <a:endParaRPr lang="en-US"/>
          </a:p>
        </p:txBody>
      </p:sp>
      <p:sp>
        <p:nvSpPr>
          <p:cNvPr id="20" name="Text Box 24"/>
          <p:cNvSpPr txBox="1">
            <a:spLocks noChangeArrowheads="1"/>
          </p:cNvSpPr>
          <p:nvPr/>
        </p:nvSpPr>
        <p:spPr bwMode="auto">
          <a:xfrm>
            <a:off x="7376172" y="5345668"/>
            <a:ext cx="473206" cy="400110"/>
          </a:xfrm>
          <a:prstGeom prst="rect">
            <a:avLst/>
          </a:prstGeom>
          <a:noFill/>
          <a:ln w="9525">
            <a:noFill/>
            <a:miter lim="800000"/>
            <a:headEnd/>
            <a:tailEnd/>
          </a:ln>
        </p:spPr>
        <p:txBody>
          <a:bodyPr wrap="none">
            <a:spAutoFit/>
          </a:bodyPr>
          <a:lstStyle/>
          <a:p>
            <a:pPr algn="ctr"/>
            <a:r>
              <a:rPr lang="en-US" sz="2000" dirty="0"/>
              <a:t>AB</a:t>
            </a:r>
          </a:p>
        </p:txBody>
      </p:sp>
      <p:sp>
        <p:nvSpPr>
          <p:cNvPr id="21" name="Text Box 26"/>
          <p:cNvSpPr txBox="1">
            <a:spLocks noChangeArrowheads="1"/>
          </p:cNvSpPr>
          <p:nvPr/>
        </p:nvSpPr>
        <p:spPr bwMode="auto">
          <a:xfrm>
            <a:off x="6400800" y="5334000"/>
            <a:ext cx="1168400" cy="457200"/>
          </a:xfrm>
          <a:prstGeom prst="rect">
            <a:avLst/>
          </a:prstGeom>
          <a:noFill/>
          <a:ln w="9525">
            <a:noFill/>
            <a:miter lim="800000"/>
            <a:headEnd/>
            <a:tailEnd/>
          </a:ln>
        </p:spPr>
        <p:txBody>
          <a:bodyPr wrap="none">
            <a:spAutoFit/>
          </a:bodyPr>
          <a:lstStyle/>
          <a:p>
            <a:r>
              <a:rPr lang="en-US" dirty="0">
                <a:solidFill>
                  <a:schemeClr val="tx2"/>
                </a:solidFill>
              </a:rPr>
              <a:t>Named</a:t>
            </a:r>
          </a:p>
        </p:txBody>
      </p:sp>
      <p:sp>
        <p:nvSpPr>
          <p:cNvPr id="23" name="Oval 28"/>
          <p:cNvSpPr>
            <a:spLocks noChangeArrowheads="1"/>
          </p:cNvSpPr>
          <p:nvPr/>
        </p:nvSpPr>
        <p:spPr bwMode="auto">
          <a:xfrm>
            <a:off x="3657600" y="1447800"/>
            <a:ext cx="152400" cy="152400"/>
          </a:xfrm>
          <a:prstGeom prst="ellipse">
            <a:avLst/>
          </a:prstGeom>
          <a:solidFill>
            <a:schemeClr val="tx2"/>
          </a:solidFill>
          <a:ln w="9525">
            <a:solidFill>
              <a:schemeClr val="tx1"/>
            </a:solidFill>
            <a:round/>
            <a:headEnd/>
            <a:tailEnd/>
          </a:ln>
        </p:spPr>
        <p:txBody>
          <a:bodyPr wrap="none" anchor="ctr"/>
          <a:lstStyle/>
          <a:p>
            <a:pPr algn="ctr"/>
            <a:endParaRPr lang="en-US" sz="4000">
              <a:solidFill>
                <a:schemeClr val="tx2"/>
              </a:solidFill>
            </a:endParaRPr>
          </a:p>
        </p:txBody>
      </p:sp>
      <p:sp>
        <p:nvSpPr>
          <p:cNvPr id="25" name="Cube 24"/>
          <p:cNvSpPr/>
          <p:nvPr/>
        </p:nvSpPr>
        <p:spPr>
          <a:xfrm>
            <a:off x="1066800" y="1295400"/>
            <a:ext cx="2895600" cy="1600200"/>
          </a:xfrm>
          <a:prstGeom prst="cube">
            <a:avLst>
              <a:gd name="adj" fmla="val 54932"/>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0"/>
          <p:cNvSpPr txBox="1">
            <a:spLocks noChangeArrowheads="1"/>
          </p:cNvSpPr>
          <p:nvPr/>
        </p:nvSpPr>
        <p:spPr bwMode="auto">
          <a:xfrm>
            <a:off x="3276600" y="1295400"/>
            <a:ext cx="685800" cy="457200"/>
          </a:xfrm>
          <a:prstGeom prst="rect">
            <a:avLst/>
          </a:prstGeom>
          <a:noFill/>
          <a:ln w="9525">
            <a:noFill/>
            <a:miter lim="800000"/>
            <a:headEnd/>
            <a:tailEnd/>
          </a:ln>
        </p:spPr>
        <p:txBody>
          <a:bodyPr>
            <a:spAutoFit/>
          </a:bodyPr>
          <a:lstStyle/>
          <a:p>
            <a:r>
              <a:rPr lang="en-US" dirty="0">
                <a:latin typeface="Berlin Sans FB" pitchFamily="34" charset="0"/>
              </a:rPr>
              <a:t>I</a:t>
            </a:r>
          </a:p>
        </p:txBody>
      </p:sp>
      <p:sp>
        <p:nvSpPr>
          <p:cNvPr id="5" name="Text Box 8"/>
          <p:cNvSpPr txBox="1">
            <a:spLocks noChangeArrowheads="1"/>
          </p:cNvSpPr>
          <p:nvPr/>
        </p:nvSpPr>
        <p:spPr bwMode="auto">
          <a:xfrm>
            <a:off x="1889125" y="1257300"/>
            <a:ext cx="390525" cy="457200"/>
          </a:xfrm>
          <a:prstGeom prst="rect">
            <a:avLst/>
          </a:prstGeom>
          <a:noFill/>
          <a:ln w="9525">
            <a:noFill/>
            <a:miter lim="800000"/>
            <a:headEnd/>
            <a:tailEnd/>
          </a:ln>
        </p:spPr>
        <p:txBody>
          <a:bodyPr wrap="none">
            <a:spAutoFit/>
          </a:bodyPr>
          <a:lstStyle/>
          <a:p>
            <a:r>
              <a:rPr lang="en-US">
                <a:latin typeface="Berlin Sans FB" pitchFamily="34" charset="0"/>
              </a:rPr>
              <a:t>G</a:t>
            </a:r>
          </a:p>
        </p:txBody>
      </p:sp>
      <p:sp>
        <p:nvSpPr>
          <p:cNvPr id="6" name="Text Box 9"/>
          <p:cNvSpPr txBox="1">
            <a:spLocks noChangeArrowheads="1"/>
          </p:cNvSpPr>
          <p:nvPr/>
        </p:nvSpPr>
        <p:spPr bwMode="auto">
          <a:xfrm>
            <a:off x="2209800" y="2024063"/>
            <a:ext cx="401638" cy="457200"/>
          </a:xfrm>
          <a:prstGeom prst="rect">
            <a:avLst/>
          </a:prstGeom>
          <a:noFill/>
          <a:ln w="9525">
            <a:noFill/>
            <a:miter lim="800000"/>
            <a:headEnd/>
            <a:tailEnd/>
          </a:ln>
        </p:spPr>
        <p:txBody>
          <a:bodyPr wrap="none">
            <a:spAutoFit/>
          </a:bodyPr>
          <a:lstStyle/>
          <a:p>
            <a:r>
              <a:rPr lang="en-US">
                <a:latin typeface="Berlin Sans FB" pitchFamily="34" charset="0"/>
              </a:rPr>
              <a:t>H</a:t>
            </a:r>
          </a:p>
        </p:txBody>
      </p:sp>
      <p:sp>
        <p:nvSpPr>
          <p:cNvPr id="22" name="Oval 27"/>
          <p:cNvSpPr>
            <a:spLocks noChangeArrowheads="1"/>
          </p:cNvSpPr>
          <p:nvPr/>
        </p:nvSpPr>
        <p:spPr bwMode="auto">
          <a:xfrm>
            <a:off x="2286000" y="1524000"/>
            <a:ext cx="152400" cy="152400"/>
          </a:xfrm>
          <a:prstGeom prst="ellipse">
            <a:avLst/>
          </a:prstGeom>
          <a:solidFill>
            <a:schemeClr val="tx2"/>
          </a:solidFill>
          <a:ln w="9525">
            <a:solidFill>
              <a:schemeClr val="tx1"/>
            </a:solidFill>
            <a:round/>
            <a:headEnd/>
            <a:tailEnd/>
          </a:ln>
        </p:spPr>
        <p:txBody>
          <a:bodyPr wrap="none" anchor="ctr"/>
          <a:lstStyle/>
          <a:p>
            <a:pPr algn="ctr"/>
            <a:endParaRPr lang="en-US" sz="4000">
              <a:solidFill>
                <a:schemeClr val="tx2"/>
              </a:solidFill>
            </a:endParaRPr>
          </a:p>
        </p:txBody>
      </p:sp>
      <p:sp>
        <p:nvSpPr>
          <p:cNvPr id="24" name="Oval 29"/>
          <p:cNvSpPr>
            <a:spLocks noChangeArrowheads="1"/>
          </p:cNvSpPr>
          <p:nvPr/>
        </p:nvSpPr>
        <p:spPr bwMode="auto">
          <a:xfrm>
            <a:off x="2590800" y="1905000"/>
            <a:ext cx="152400" cy="152400"/>
          </a:xfrm>
          <a:prstGeom prst="ellipse">
            <a:avLst/>
          </a:prstGeom>
          <a:solidFill>
            <a:schemeClr val="tx2"/>
          </a:solidFill>
          <a:ln w="9525">
            <a:solidFill>
              <a:schemeClr val="tx1"/>
            </a:solidFill>
            <a:round/>
            <a:headEnd/>
            <a:tailEnd/>
          </a:ln>
        </p:spPr>
        <p:txBody>
          <a:bodyPr wrap="none" anchor="ctr"/>
          <a:lstStyle/>
          <a:p>
            <a:pPr algn="ctr"/>
            <a:endParaRPr lang="en-US" sz="4000">
              <a:solidFill>
                <a:schemeClr val="tx2"/>
              </a:solidFill>
            </a:endParaRPr>
          </a:p>
        </p:txBody>
      </p:sp>
      <p:sp>
        <p:nvSpPr>
          <p:cNvPr id="27" name="Freeform 26"/>
          <p:cNvSpPr/>
          <p:nvPr/>
        </p:nvSpPr>
        <p:spPr>
          <a:xfrm>
            <a:off x="381000" y="1219200"/>
            <a:ext cx="4134010" cy="1306286"/>
          </a:xfrm>
          <a:custGeom>
            <a:avLst/>
            <a:gdLst>
              <a:gd name="connsiteX0" fmla="*/ 881742 w 2928257"/>
              <a:gd name="connsiteY0" fmla="*/ 0 h 881743"/>
              <a:gd name="connsiteX1" fmla="*/ 2928257 w 2928257"/>
              <a:gd name="connsiteY1" fmla="*/ 0 h 881743"/>
              <a:gd name="connsiteX2" fmla="*/ 2035628 w 2928257"/>
              <a:gd name="connsiteY2" fmla="*/ 881743 h 881743"/>
              <a:gd name="connsiteX3" fmla="*/ 0 w 2928257"/>
              <a:gd name="connsiteY3" fmla="*/ 881743 h 881743"/>
              <a:gd name="connsiteX4" fmla="*/ 881742 w 2928257"/>
              <a:gd name="connsiteY4" fmla="*/ 0 h 88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57" h="881743">
                <a:moveTo>
                  <a:pt x="881742" y="0"/>
                </a:moveTo>
                <a:lnTo>
                  <a:pt x="2928257" y="0"/>
                </a:lnTo>
                <a:lnTo>
                  <a:pt x="2035628" y="881743"/>
                </a:lnTo>
                <a:lnTo>
                  <a:pt x="0" y="881743"/>
                </a:lnTo>
                <a:lnTo>
                  <a:pt x="881742" y="0"/>
                </a:lnTo>
                <a:close/>
              </a:path>
            </a:pathLst>
          </a:custGeom>
          <a:solidFill>
            <a:schemeClr val="accent3">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53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par>
                          <p:cTn id="17" fill="hold">
                            <p:stCondLst>
                              <p:cond delay="0"/>
                            </p:stCondLst>
                            <p:childTnLst>
                              <p:par>
                                <p:cTn id="18" presetID="24"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childTnLst>
                          </p:cTn>
                        </p:par>
                        <p:par>
                          <p:cTn id="21" fill="hold">
                            <p:stCondLst>
                              <p:cond delay="0"/>
                            </p:stCondLst>
                            <p:childTnLst>
                              <p:par>
                                <p:cTn id="22" presetID="24"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to="" calcmode="lin" valueType="num">
                                      <p:cBhvr>
                                        <p:cTn id="24" dur="1" fill="hold"/>
                                        <p:tgtEl>
                                          <p:spTgt spid="6"/>
                                        </p:tgtEl>
                                        <p:attrNameLst>
                                          <p:attrName/>
                                        </p:attrNameLst>
                                      </p:cBhvr>
                                    </p:anim>
                                  </p:childTnLst>
                                </p:cTn>
                              </p:par>
                            </p:childTnLst>
                          </p:cTn>
                        </p:par>
                        <p:par>
                          <p:cTn id="25" fill="hold">
                            <p:stCondLst>
                              <p:cond delay="0"/>
                            </p:stCondLst>
                            <p:childTnLst>
                              <p:par>
                                <p:cTn id="26" presetID="24"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childTnLst>
                          </p:cTn>
                        </p:par>
                        <p:par>
                          <p:cTn id="29" fill="hold">
                            <p:stCondLst>
                              <p:cond delay="0"/>
                            </p:stCondLst>
                            <p:childTnLst>
                              <p:par>
                                <p:cTn id="30" presetID="24"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to="" calcmode="lin" valueType="num">
                                      <p:cBhvr>
                                        <p:cTn id="32" dur="1" fill="hold"/>
                                        <p:tgtEl>
                                          <p:spTgt spid="22"/>
                                        </p:tgtEl>
                                        <p:attrNameLst>
                                          <p:attrName/>
                                        </p:attrNameLst>
                                      </p:cBhvr>
                                    </p:anim>
                                  </p:childTnLst>
                                </p:cTn>
                              </p:par>
                            </p:childTnLst>
                          </p:cTn>
                        </p:par>
                        <p:par>
                          <p:cTn id="33" fill="hold">
                            <p:stCondLst>
                              <p:cond delay="0"/>
                            </p:stCondLst>
                            <p:childTnLst>
                              <p:par>
                                <p:cTn id="34" presetID="24"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to="" calcmode="lin" valueType="num">
                                      <p:cBhvr>
                                        <p:cTn id="36" dur="1" fill="hold"/>
                                        <p:tgtEl>
                                          <p:spTgt spid="23"/>
                                        </p:tgtEl>
                                        <p:attrNameLst>
                                          <p:attrName/>
                                        </p:attrNameLst>
                                      </p:cBhvr>
                                    </p:anim>
                                  </p:childTnLst>
                                </p:cTn>
                              </p:par>
                            </p:childTnLst>
                          </p:cTn>
                        </p:par>
                        <p:par>
                          <p:cTn id="37" fill="hold">
                            <p:stCondLst>
                              <p:cond delay="0"/>
                            </p:stCondLst>
                            <p:childTnLst>
                              <p:par>
                                <p:cTn id="38" presetID="24"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to="" calcmode="lin" valueType="num">
                                      <p:cBhvr>
                                        <p:cTn id="40" dur="1" fill="hold"/>
                                        <p:tgtEl>
                                          <p:spTgt spid="24"/>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to="" calcmode="lin" valueType="num">
                                      <p:cBhvr>
                                        <p:cTn id="45" dur="1" fill="hold"/>
                                        <p:tgtEl>
                                          <p:spTgt spid="8"/>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ppt_w*0.05"/>
                                          </p:val>
                                        </p:tav>
                                        <p:tav tm="100000">
                                          <p:val>
                                            <p:strVal val="#ppt_w"/>
                                          </p:val>
                                        </p:tav>
                                      </p:tavLst>
                                    </p:anim>
                                    <p:anim calcmode="lin" valueType="num">
                                      <p:cBhvr>
                                        <p:cTn id="51" dur="500" fill="hold"/>
                                        <p:tgtEl>
                                          <p:spTgt spid="27"/>
                                        </p:tgtEl>
                                        <p:attrNameLst>
                                          <p:attrName>ppt_h</p:attrName>
                                        </p:attrNameLst>
                                      </p:cBhvr>
                                      <p:tavLst>
                                        <p:tav tm="0">
                                          <p:val>
                                            <p:strVal val="#ppt_h"/>
                                          </p:val>
                                        </p:tav>
                                        <p:tav tm="100000">
                                          <p:val>
                                            <p:strVal val="#ppt_h"/>
                                          </p:val>
                                        </p:tav>
                                      </p:tavLst>
                                    </p:anim>
                                    <p:anim calcmode="lin" valueType="num">
                                      <p:cBhvr>
                                        <p:cTn id="52" dur="500" fill="hold"/>
                                        <p:tgtEl>
                                          <p:spTgt spid="27"/>
                                        </p:tgtEl>
                                        <p:attrNameLst>
                                          <p:attrName>ppt_x</p:attrName>
                                        </p:attrNameLst>
                                      </p:cBhvr>
                                      <p:tavLst>
                                        <p:tav tm="0">
                                          <p:val>
                                            <p:strVal val="#ppt_x-.2"/>
                                          </p:val>
                                        </p:tav>
                                        <p:tav tm="100000">
                                          <p:val>
                                            <p:strVal val="#ppt_x"/>
                                          </p:val>
                                        </p:tav>
                                      </p:tavLst>
                                    </p:anim>
                                    <p:anim calcmode="lin" valueType="num">
                                      <p:cBhvr>
                                        <p:cTn id="53" dur="500" fill="hold"/>
                                        <p:tgtEl>
                                          <p:spTgt spid="27"/>
                                        </p:tgtEl>
                                        <p:attrNameLst>
                                          <p:attrName>ppt_y</p:attrName>
                                        </p:attrNameLst>
                                      </p:cBhvr>
                                      <p:tavLst>
                                        <p:tav tm="0">
                                          <p:val>
                                            <p:strVal val="#ppt_y"/>
                                          </p:val>
                                        </p:tav>
                                        <p:tav tm="100000">
                                          <p:val>
                                            <p:strVal val="#ppt_y"/>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to="" calcmode="lin" valueType="num">
                                      <p:cBhvr>
                                        <p:cTn id="59" dur="1" fill="hold"/>
                                        <p:tgtEl>
                                          <p:spTgt spid="9"/>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to="" calcmode="lin" valueType="num">
                                      <p:cBhvr>
                                        <p:cTn id="64" dur="1" fill="hold"/>
                                        <p:tgtEl>
                                          <p:spTgt spid="10"/>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to="" calcmode="lin" valueType="num">
                                      <p:cBhvr>
                                        <p:cTn id="69" dur="1" fill="hold"/>
                                        <p:tgtEl>
                                          <p:spTgt spid="11"/>
                                        </p:tgtEl>
                                        <p:attrNameLst>
                                          <p:attrName/>
                                        </p:attrNameLst>
                                      </p:cBhvr>
                                    </p:anim>
                                  </p:childTnLst>
                                </p:cTn>
                              </p:par>
                            </p:childTnLst>
                          </p:cTn>
                        </p:par>
                        <p:par>
                          <p:cTn id="70" fill="hold">
                            <p:stCondLst>
                              <p:cond delay="0"/>
                            </p:stCondLst>
                            <p:childTnLst>
                              <p:par>
                                <p:cTn id="71" presetID="24"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to="" calcmode="lin" valueType="num">
                                      <p:cBhvr>
                                        <p:cTn id="73" dur="1" fill="hold"/>
                                        <p:tgtEl>
                                          <p:spTgt spid="12"/>
                                        </p:tgtEl>
                                        <p:attrNameLst>
                                          <p:attrName/>
                                        </p:attrNameLst>
                                      </p:cBhvr>
                                    </p:anim>
                                  </p:childTnLst>
                                </p:cTn>
                              </p:par>
                            </p:childTnLst>
                          </p:cTn>
                        </p:par>
                        <p:par>
                          <p:cTn id="74" fill="hold">
                            <p:stCondLst>
                              <p:cond delay="0"/>
                            </p:stCondLst>
                            <p:childTnLst>
                              <p:par>
                                <p:cTn id="75" presetID="24"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to="" calcmode="lin" valueType="num">
                                      <p:cBhvr>
                                        <p:cTn id="77" dur="1" fill="hold"/>
                                        <p:tgtEl>
                                          <p:spTgt spid="13"/>
                                        </p:tgtEl>
                                        <p:attrNameLst>
                                          <p:attrName/>
                                        </p:attrNameLst>
                                      </p:cBhvr>
                                    </p:anim>
                                  </p:childTnLst>
                                </p:cTn>
                              </p:par>
                            </p:childTnLst>
                          </p:cTn>
                        </p:par>
                        <p:par>
                          <p:cTn id="78" fill="hold">
                            <p:stCondLst>
                              <p:cond delay="0"/>
                            </p:stCondLst>
                            <p:childTnLst>
                              <p:par>
                                <p:cTn id="79" presetID="24"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to="" calcmode="lin" valueType="num">
                                      <p:cBhvr>
                                        <p:cTn id="81" dur="1" fill="hold"/>
                                        <p:tgtEl>
                                          <p:spTgt spid="14"/>
                                        </p:tgtEl>
                                        <p:attrNameLst>
                                          <p:attrName/>
                                        </p:attrNameLst>
                                      </p:cBhvr>
                                    </p:anim>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 to="" calcmode="lin" valueType="num">
                                      <p:cBhvr>
                                        <p:cTn id="86" dur="1" fill="hold"/>
                                        <p:tgtEl>
                                          <p:spTgt spid="15"/>
                                        </p:tgtEl>
                                        <p:attrNameLst>
                                          <p:attrName/>
                                        </p:attrNameLst>
                                      </p:cBhvr>
                                    </p:anim>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to="" calcmode="lin" valueType="num">
                                      <p:cBhvr>
                                        <p:cTn id="91" dur="1" fill="hold"/>
                                        <p:tgtEl>
                                          <p:spTgt spid="16"/>
                                        </p:tgtEl>
                                        <p:attrNameLst>
                                          <p:attrName/>
                                        </p:attrNameLst>
                                      </p:cBhvr>
                                    </p:anim>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to="" calcmode="lin" valueType="num">
                                      <p:cBhvr>
                                        <p:cTn id="96" dur="1" fill="hold"/>
                                        <p:tgtEl>
                                          <p:spTgt spid="17"/>
                                        </p:tgtEl>
                                        <p:attrNameLst>
                                          <p:attrName/>
                                        </p:attrNameLst>
                                      </p:cBhvr>
                                    </p:anim>
                                  </p:childTnLst>
                                </p:cTn>
                              </p:par>
                            </p:childTnLst>
                          </p:cTn>
                        </p:par>
                      </p:childTnLst>
                    </p:cTn>
                  </p:par>
                  <p:par>
                    <p:cTn id="97" fill="hold">
                      <p:stCondLst>
                        <p:cond delay="indefinite"/>
                      </p:stCondLst>
                      <p:childTnLst>
                        <p:par>
                          <p:cTn id="98" fill="hold">
                            <p:stCondLst>
                              <p:cond delay="0"/>
                            </p:stCondLst>
                            <p:childTnLst>
                              <p:par>
                                <p:cTn id="99" presetID="24"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 to="" calcmode="lin" valueType="num">
                                      <p:cBhvr>
                                        <p:cTn id="101" dur="1" fill="hold"/>
                                        <p:tgtEl>
                                          <p:spTgt spid="21"/>
                                        </p:tgtEl>
                                        <p:attrNameLst>
                                          <p:attrName/>
                                        </p:attrNameLst>
                                      </p:cBhvr>
                                    </p:anim>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 to="" calcmode="lin" valueType="num">
                                      <p:cBhvr>
                                        <p:cTn id="106" dur="1" fill="hold"/>
                                        <p:tgtEl>
                                          <p:spTgt spid="19"/>
                                        </p:tgtEl>
                                        <p:attrNameLst>
                                          <p:attrName/>
                                        </p:attrNameLst>
                                      </p:cBhvr>
                                    </p:anim>
                                  </p:childTnLst>
                                </p:cTn>
                              </p:par>
                            </p:childTnLst>
                          </p:cTn>
                        </p:par>
                        <p:par>
                          <p:cTn id="107" fill="hold">
                            <p:stCondLst>
                              <p:cond delay="0"/>
                            </p:stCondLst>
                            <p:childTnLst>
                              <p:par>
                                <p:cTn id="108" presetID="24" presetClass="entr" presetSubtype="0"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to="" calcmode="lin" valueType="num">
                                      <p:cBhvr>
                                        <p:cTn id="110"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11" grpId="0" animBg="1"/>
      <p:bldP spid="12" grpId="0" animBg="1"/>
      <p:bldP spid="13" grpId="0" animBg="1"/>
      <p:bldP spid="14" grpId="0"/>
      <p:bldP spid="15" grpId="0" animBg="1"/>
      <p:bldP spid="16" grpId="0"/>
      <p:bldP spid="17" grpId="0"/>
      <p:bldP spid="19" grpId="0" animBg="1"/>
      <p:bldP spid="20" grpId="0"/>
      <p:bldP spid="21" grpId="0"/>
      <p:bldP spid="23" grpId="0" animBg="1"/>
      <p:bldP spid="25" grpId="0" animBg="1"/>
      <p:bldP spid="7" grpId="0"/>
      <p:bldP spid="5" grpId="0"/>
      <p:bldP spid="6" grpId="0"/>
      <p:bldP spid="22" grpId="0" animBg="1"/>
      <p:bldP spid="24"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75" y="0"/>
            <a:ext cx="7486281" cy="923330"/>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Do this in your groups!!!</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86382"/>
            <a:ext cx="6019800" cy="434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15075" y="1066800"/>
            <a:ext cx="2676525" cy="1754326"/>
          </a:xfrm>
          <a:prstGeom prst="rect">
            <a:avLst/>
          </a:prstGeom>
          <a:noFill/>
        </p:spPr>
        <p:txBody>
          <a:bodyPr wrap="square" rtlCol="0">
            <a:spAutoFit/>
          </a:bodyPr>
          <a:lstStyle/>
          <a:p>
            <a:r>
              <a:rPr lang="en-US" dirty="0" smtClean="0"/>
              <a:t>Ball A is in the pocket of the man.</a:t>
            </a:r>
          </a:p>
          <a:p>
            <a:r>
              <a:rPr lang="en-US" dirty="0" smtClean="0"/>
              <a:t>Ball C is on the woman’s racquet.</a:t>
            </a:r>
          </a:p>
          <a:p>
            <a:r>
              <a:rPr lang="en-US" dirty="0" smtClean="0"/>
              <a:t>All other balls are on the tennis court.</a:t>
            </a:r>
            <a:endParaRPr lang="en-US" dirty="0"/>
          </a:p>
        </p:txBody>
      </p:sp>
      <p:sp>
        <p:nvSpPr>
          <p:cNvPr id="4" name="TextBox 3"/>
          <p:cNvSpPr txBox="1"/>
          <p:nvPr/>
        </p:nvSpPr>
        <p:spPr>
          <a:xfrm>
            <a:off x="381000" y="5130159"/>
            <a:ext cx="8229600" cy="923330"/>
          </a:xfrm>
          <a:prstGeom prst="rect">
            <a:avLst/>
          </a:prstGeom>
          <a:noFill/>
        </p:spPr>
        <p:txBody>
          <a:bodyPr wrap="square" rtlCol="0">
            <a:spAutoFit/>
          </a:bodyPr>
          <a:lstStyle/>
          <a:p>
            <a:pPr marL="342900" indent="-342900">
              <a:buAutoNum type="arabicParenR"/>
            </a:pPr>
            <a:r>
              <a:rPr lang="en-US" dirty="0" smtClean="0"/>
              <a:t>Name 3 balls that are collinear.</a:t>
            </a:r>
          </a:p>
          <a:p>
            <a:pPr marL="342900" indent="-342900">
              <a:buAutoNum type="arabicParenR"/>
            </a:pPr>
            <a:r>
              <a:rPr lang="en-US" dirty="0" smtClean="0"/>
              <a:t>Name 3 balls that are coplanar, but not collinear.</a:t>
            </a:r>
          </a:p>
          <a:p>
            <a:pPr marL="342900" indent="-342900">
              <a:buAutoNum type="arabicParenR"/>
            </a:pPr>
            <a:r>
              <a:rPr lang="en-US" dirty="0" smtClean="0"/>
              <a:t>Name 4 balls that are not coplanar.</a:t>
            </a:r>
            <a:endParaRPr lang="en-US" dirty="0"/>
          </a:p>
        </p:txBody>
      </p:sp>
    </p:spTree>
    <p:extLst>
      <p:ext uri="{BB962C8B-B14F-4D97-AF65-F5344CB8AC3E}">
        <p14:creationId xmlns:p14="http://schemas.microsoft.com/office/powerpoint/2010/main" val="2891576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90600" y="533400"/>
            <a:ext cx="1795463" cy="457200"/>
          </a:xfrm>
          <a:prstGeom prst="rect">
            <a:avLst/>
          </a:prstGeom>
          <a:noFill/>
          <a:ln w="9525">
            <a:noFill/>
            <a:miter lim="800000"/>
            <a:headEnd/>
            <a:tailEnd/>
          </a:ln>
        </p:spPr>
        <p:txBody>
          <a:bodyPr wrap="none">
            <a:spAutoFit/>
          </a:bodyPr>
          <a:lstStyle/>
          <a:p>
            <a:r>
              <a:rPr lang="en-US" dirty="0">
                <a:solidFill>
                  <a:schemeClr val="tx2"/>
                </a:solidFill>
              </a:rPr>
              <a:t>Congruent -</a:t>
            </a:r>
          </a:p>
        </p:txBody>
      </p:sp>
      <p:sp>
        <p:nvSpPr>
          <p:cNvPr id="3" name="Text Box 5"/>
          <p:cNvSpPr txBox="1">
            <a:spLocks noChangeArrowheads="1"/>
          </p:cNvSpPr>
          <p:nvPr/>
        </p:nvSpPr>
        <p:spPr bwMode="auto">
          <a:xfrm>
            <a:off x="2590800" y="533400"/>
            <a:ext cx="5883275" cy="400110"/>
          </a:xfrm>
          <a:prstGeom prst="rect">
            <a:avLst/>
          </a:prstGeom>
          <a:noFill/>
          <a:ln w="9525">
            <a:noFill/>
            <a:miter lim="800000"/>
            <a:headEnd/>
            <a:tailEnd/>
          </a:ln>
        </p:spPr>
        <p:txBody>
          <a:bodyPr>
            <a:spAutoFit/>
          </a:bodyPr>
          <a:lstStyle/>
          <a:p>
            <a:r>
              <a:rPr lang="en-US" sz="2000" dirty="0" smtClean="0"/>
              <a:t>Same Size and Shape. </a:t>
            </a:r>
            <a:endParaRPr lang="en-US" sz="2000" dirty="0"/>
          </a:p>
        </p:txBody>
      </p:sp>
      <p:sp>
        <p:nvSpPr>
          <p:cNvPr id="4" name="Oval 6"/>
          <p:cNvSpPr>
            <a:spLocks noChangeArrowheads="1"/>
          </p:cNvSpPr>
          <p:nvPr/>
        </p:nvSpPr>
        <p:spPr bwMode="auto">
          <a:xfrm>
            <a:off x="2971800" y="1524000"/>
            <a:ext cx="152400" cy="152400"/>
          </a:xfrm>
          <a:prstGeom prst="ellipse">
            <a:avLst/>
          </a:prstGeom>
          <a:solidFill>
            <a:schemeClr val="tx2"/>
          </a:solidFill>
          <a:ln w="9525">
            <a:solidFill>
              <a:schemeClr val="tx1"/>
            </a:solidFill>
            <a:round/>
            <a:headEnd/>
            <a:tailEnd/>
          </a:ln>
        </p:spPr>
        <p:txBody>
          <a:bodyPr wrap="none" anchor="ctr"/>
          <a:lstStyle/>
          <a:p>
            <a:pPr algn="ctr"/>
            <a:endParaRPr lang="en-US" sz="4000">
              <a:solidFill>
                <a:schemeClr val="tx2"/>
              </a:solidFill>
            </a:endParaRPr>
          </a:p>
        </p:txBody>
      </p:sp>
      <p:sp>
        <p:nvSpPr>
          <p:cNvPr id="5" name="Oval 7"/>
          <p:cNvSpPr>
            <a:spLocks noChangeArrowheads="1"/>
          </p:cNvSpPr>
          <p:nvPr/>
        </p:nvSpPr>
        <p:spPr bwMode="auto">
          <a:xfrm>
            <a:off x="1676400" y="3581400"/>
            <a:ext cx="152400" cy="152400"/>
          </a:xfrm>
          <a:prstGeom prst="ellipse">
            <a:avLst/>
          </a:prstGeom>
          <a:solidFill>
            <a:schemeClr val="tx2"/>
          </a:solidFill>
          <a:ln w="9525">
            <a:solidFill>
              <a:schemeClr val="tx1"/>
            </a:solidFill>
            <a:round/>
            <a:headEnd/>
            <a:tailEnd/>
          </a:ln>
        </p:spPr>
        <p:txBody>
          <a:bodyPr wrap="none" anchor="ctr"/>
          <a:lstStyle/>
          <a:p>
            <a:pPr algn="ctr"/>
            <a:endParaRPr lang="en-US" sz="4000">
              <a:solidFill>
                <a:schemeClr val="tx2"/>
              </a:solidFill>
            </a:endParaRPr>
          </a:p>
        </p:txBody>
      </p:sp>
      <p:sp>
        <p:nvSpPr>
          <p:cNvPr id="6" name="Oval 8"/>
          <p:cNvSpPr>
            <a:spLocks noChangeArrowheads="1"/>
          </p:cNvSpPr>
          <p:nvPr/>
        </p:nvSpPr>
        <p:spPr bwMode="auto">
          <a:xfrm>
            <a:off x="4267200" y="3581400"/>
            <a:ext cx="152400" cy="152400"/>
          </a:xfrm>
          <a:prstGeom prst="ellipse">
            <a:avLst/>
          </a:prstGeom>
          <a:solidFill>
            <a:schemeClr val="tx2"/>
          </a:solidFill>
          <a:ln w="9525">
            <a:solidFill>
              <a:schemeClr val="tx1"/>
            </a:solidFill>
            <a:round/>
            <a:headEnd/>
            <a:tailEnd/>
          </a:ln>
        </p:spPr>
        <p:txBody>
          <a:bodyPr wrap="none" anchor="ctr"/>
          <a:lstStyle/>
          <a:p>
            <a:pPr algn="ctr"/>
            <a:endParaRPr lang="en-US" sz="4000">
              <a:solidFill>
                <a:schemeClr val="tx2"/>
              </a:solidFill>
            </a:endParaRPr>
          </a:p>
        </p:txBody>
      </p:sp>
      <p:sp>
        <p:nvSpPr>
          <p:cNvPr id="7" name="Line 9"/>
          <p:cNvSpPr>
            <a:spLocks noChangeShapeType="1"/>
          </p:cNvSpPr>
          <p:nvPr/>
        </p:nvSpPr>
        <p:spPr bwMode="auto">
          <a:xfrm>
            <a:off x="1828800" y="3657600"/>
            <a:ext cx="2438400" cy="0"/>
          </a:xfrm>
          <a:prstGeom prst="line">
            <a:avLst/>
          </a:prstGeom>
          <a:noFill/>
          <a:ln w="9525">
            <a:solidFill>
              <a:schemeClr val="tx1"/>
            </a:solidFill>
            <a:round/>
            <a:headEnd/>
            <a:tailEnd/>
          </a:ln>
        </p:spPr>
        <p:txBody>
          <a:bodyPr/>
          <a:lstStyle/>
          <a:p>
            <a:endParaRPr lang="en-US"/>
          </a:p>
        </p:txBody>
      </p:sp>
      <p:sp>
        <p:nvSpPr>
          <p:cNvPr id="8" name="Line 10"/>
          <p:cNvSpPr>
            <a:spLocks noChangeShapeType="1"/>
          </p:cNvSpPr>
          <p:nvPr/>
        </p:nvSpPr>
        <p:spPr bwMode="auto">
          <a:xfrm flipV="1">
            <a:off x="1752600" y="1676400"/>
            <a:ext cx="1219200" cy="1905000"/>
          </a:xfrm>
          <a:prstGeom prst="line">
            <a:avLst/>
          </a:prstGeom>
          <a:noFill/>
          <a:ln w="9525">
            <a:solidFill>
              <a:schemeClr val="tx1"/>
            </a:solidFill>
            <a:round/>
            <a:headEnd/>
            <a:tailEnd/>
          </a:ln>
        </p:spPr>
        <p:txBody>
          <a:bodyPr/>
          <a:lstStyle/>
          <a:p>
            <a:endParaRPr lang="en-US"/>
          </a:p>
        </p:txBody>
      </p:sp>
      <p:sp>
        <p:nvSpPr>
          <p:cNvPr id="9" name="Line 11"/>
          <p:cNvSpPr>
            <a:spLocks noChangeShapeType="1"/>
          </p:cNvSpPr>
          <p:nvPr/>
        </p:nvSpPr>
        <p:spPr bwMode="auto">
          <a:xfrm>
            <a:off x="3124200" y="1676400"/>
            <a:ext cx="1219200" cy="1905000"/>
          </a:xfrm>
          <a:prstGeom prst="line">
            <a:avLst/>
          </a:prstGeom>
          <a:noFill/>
          <a:ln w="9525">
            <a:solidFill>
              <a:schemeClr val="tx1"/>
            </a:solidFill>
            <a:round/>
            <a:headEnd/>
            <a:tailEnd/>
          </a:ln>
        </p:spPr>
        <p:txBody>
          <a:bodyPr/>
          <a:lstStyle/>
          <a:p>
            <a:endParaRPr lang="en-US"/>
          </a:p>
        </p:txBody>
      </p:sp>
      <p:sp>
        <p:nvSpPr>
          <p:cNvPr id="10" name="Text Box 12"/>
          <p:cNvSpPr txBox="1">
            <a:spLocks noChangeArrowheads="1"/>
          </p:cNvSpPr>
          <p:nvPr/>
        </p:nvSpPr>
        <p:spPr bwMode="auto">
          <a:xfrm>
            <a:off x="1447800" y="2438400"/>
            <a:ext cx="1098550" cy="457200"/>
          </a:xfrm>
          <a:prstGeom prst="rect">
            <a:avLst/>
          </a:prstGeom>
          <a:noFill/>
          <a:ln w="9525">
            <a:noFill/>
            <a:miter lim="800000"/>
            <a:headEnd/>
            <a:tailEnd/>
          </a:ln>
        </p:spPr>
        <p:txBody>
          <a:bodyPr wrap="none">
            <a:spAutoFit/>
          </a:bodyPr>
          <a:lstStyle/>
          <a:p>
            <a:r>
              <a:rPr lang="en-US" dirty="0"/>
              <a:t>3.2 cm</a:t>
            </a:r>
          </a:p>
        </p:txBody>
      </p:sp>
      <p:sp>
        <p:nvSpPr>
          <p:cNvPr id="11" name="Text Box 13"/>
          <p:cNvSpPr txBox="1">
            <a:spLocks noChangeArrowheads="1"/>
          </p:cNvSpPr>
          <p:nvPr/>
        </p:nvSpPr>
        <p:spPr bwMode="auto">
          <a:xfrm>
            <a:off x="3657600" y="2362200"/>
            <a:ext cx="1098550" cy="457200"/>
          </a:xfrm>
          <a:prstGeom prst="rect">
            <a:avLst/>
          </a:prstGeom>
          <a:noFill/>
          <a:ln w="9525">
            <a:noFill/>
            <a:miter lim="800000"/>
            <a:headEnd/>
            <a:tailEnd/>
          </a:ln>
        </p:spPr>
        <p:txBody>
          <a:bodyPr wrap="none">
            <a:spAutoFit/>
          </a:bodyPr>
          <a:lstStyle/>
          <a:p>
            <a:r>
              <a:rPr lang="en-US" dirty="0"/>
              <a:t>3.2 cm</a:t>
            </a:r>
          </a:p>
        </p:txBody>
      </p:sp>
      <p:sp>
        <p:nvSpPr>
          <p:cNvPr id="12" name="Text Box 14"/>
          <p:cNvSpPr txBox="1">
            <a:spLocks noChangeArrowheads="1"/>
          </p:cNvSpPr>
          <p:nvPr/>
        </p:nvSpPr>
        <p:spPr bwMode="auto">
          <a:xfrm>
            <a:off x="1676400" y="3733800"/>
            <a:ext cx="2819400" cy="369332"/>
          </a:xfrm>
          <a:prstGeom prst="rect">
            <a:avLst/>
          </a:prstGeom>
          <a:noFill/>
          <a:ln w="9525">
            <a:noFill/>
            <a:miter lim="800000"/>
            <a:headEnd/>
            <a:tailEnd/>
          </a:ln>
        </p:spPr>
        <p:txBody>
          <a:bodyPr wrap="square">
            <a:spAutoFit/>
          </a:bodyPr>
          <a:lstStyle/>
          <a:p>
            <a:r>
              <a:rPr lang="en-US" dirty="0"/>
              <a:t>A	     </a:t>
            </a:r>
            <a:r>
              <a:rPr lang="en-US" dirty="0" smtClean="0"/>
              <a:t>                       </a:t>
            </a:r>
            <a:r>
              <a:rPr lang="en-US" dirty="0"/>
              <a:t>C</a:t>
            </a:r>
          </a:p>
        </p:txBody>
      </p:sp>
      <p:sp>
        <p:nvSpPr>
          <p:cNvPr id="13" name="Text Box 15"/>
          <p:cNvSpPr txBox="1">
            <a:spLocks noChangeArrowheads="1"/>
          </p:cNvSpPr>
          <p:nvPr/>
        </p:nvSpPr>
        <p:spPr bwMode="auto">
          <a:xfrm>
            <a:off x="2667000" y="1143000"/>
            <a:ext cx="404813" cy="457200"/>
          </a:xfrm>
          <a:prstGeom prst="rect">
            <a:avLst/>
          </a:prstGeom>
          <a:noFill/>
          <a:ln w="9525">
            <a:noFill/>
            <a:miter lim="800000"/>
            <a:headEnd/>
            <a:tailEnd/>
          </a:ln>
        </p:spPr>
        <p:txBody>
          <a:bodyPr wrap="none">
            <a:spAutoFit/>
          </a:bodyPr>
          <a:lstStyle/>
          <a:p>
            <a:r>
              <a:rPr lang="en-US"/>
              <a:t>D</a:t>
            </a:r>
          </a:p>
        </p:txBody>
      </p:sp>
      <p:sp>
        <p:nvSpPr>
          <p:cNvPr id="14" name="Text Box 16"/>
          <p:cNvSpPr txBox="1">
            <a:spLocks noChangeArrowheads="1"/>
          </p:cNvSpPr>
          <p:nvPr/>
        </p:nvSpPr>
        <p:spPr bwMode="auto">
          <a:xfrm>
            <a:off x="5706612" y="914400"/>
            <a:ext cx="1728101" cy="1292662"/>
          </a:xfrm>
          <a:prstGeom prst="rect">
            <a:avLst/>
          </a:prstGeom>
          <a:noFill/>
          <a:ln w="9525">
            <a:noFill/>
            <a:miter lim="800000"/>
            <a:headEnd/>
            <a:tailEnd/>
          </a:ln>
        </p:spPr>
        <p:txBody>
          <a:bodyPr wrap="none">
            <a:spAutoFit/>
          </a:bodyPr>
          <a:lstStyle/>
          <a:p>
            <a:pPr algn="ctr"/>
            <a:r>
              <a:rPr lang="en-US" dirty="0">
                <a:solidFill>
                  <a:schemeClr val="tx2"/>
                </a:solidFill>
              </a:rPr>
              <a:t>You use equal to</a:t>
            </a:r>
          </a:p>
          <a:p>
            <a:pPr algn="ctr"/>
            <a:r>
              <a:rPr lang="en-US" dirty="0">
                <a:solidFill>
                  <a:schemeClr val="tx2"/>
                </a:solidFill>
              </a:rPr>
              <a:t>with numbers</a:t>
            </a:r>
          </a:p>
          <a:p>
            <a:pPr algn="ctr"/>
            <a:endParaRPr lang="en-US" dirty="0"/>
          </a:p>
          <a:p>
            <a:pPr algn="ctr"/>
            <a:r>
              <a:rPr lang="en-US" sz="2400" dirty="0"/>
              <a:t>AD</a:t>
            </a:r>
            <a:r>
              <a:rPr lang="en-US" dirty="0"/>
              <a:t> </a:t>
            </a:r>
            <a:r>
              <a:rPr lang="en-US" dirty="0" smtClean="0"/>
              <a:t>=____</a:t>
            </a:r>
            <a:endParaRPr lang="en-US" dirty="0"/>
          </a:p>
        </p:txBody>
      </p:sp>
      <p:sp>
        <p:nvSpPr>
          <p:cNvPr id="15" name="Text Box 17"/>
          <p:cNvSpPr txBox="1">
            <a:spLocks noChangeArrowheads="1"/>
          </p:cNvSpPr>
          <p:nvPr/>
        </p:nvSpPr>
        <p:spPr bwMode="auto">
          <a:xfrm>
            <a:off x="533400" y="4343400"/>
            <a:ext cx="5302250" cy="457200"/>
          </a:xfrm>
          <a:prstGeom prst="rect">
            <a:avLst/>
          </a:prstGeom>
          <a:noFill/>
          <a:ln w="9525">
            <a:noFill/>
            <a:miter lim="800000"/>
            <a:headEnd/>
            <a:tailEnd/>
          </a:ln>
        </p:spPr>
        <p:txBody>
          <a:bodyPr wrap="none">
            <a:spAutoFit/>
          </a:bodyPr>
          <a:lstStyle/>
          <a:p>
            <a:r>
              <a:rPr lang="en-US" dirty="0">
                <a:solidFill>
                  <a:schemeClr val="tx2"/>
                </a:solidFill>
              </a:rPr>
              <a:t>You use “is congruent to” with figures.</a:t>
            </a:r>
          </a:p>
        </p:txBody>
      </p:sp>
      <p:sp>
        <p:nvSpPr>
          <p:cNvPr id="26" name="Text Box 28"/>
          <p:cNvSpPr txBox="1">
            <a:spLocks noChangeArrowheads="1"/>
          </p:cNvSpPr>
          <p:nvPr/>
        </p:nvSpPr>
        <p:spPr bwMode="auto">
          <a:xfrm>
            <a:off x="5241925" y="4383088"/>
            <a:ext cx="184150" cy="457200"/>
          </a:xfrm>
          <a:prstGeom prst="rect">
            <a:avLst/>
          </a:prstGeom>
          <a:noFill/>
          <a:ln w="9525">
            <a:noFill/>
            <a:miter lim="800000"/>
            <a:headEnd/>
            <a:tailEnd/>
          </a:ln>
        </p:spPr>
        <p:txBody>
          <a:bodyPr wrap="none">
            <a:spAutoFit/>
          </a:bodyPr>
          <a:lstStyle/>
          <a:p>
            <a:endParaRPr lang="en-US"/>
          </a:p>
        </p:txBody>
      </p:sp>
      <p:sp>
        <p:nvSpPr>
          <p:cNvPr id="27" name="Line 29"/>
          <p:cNvSpPr>
            <a:spLocks noChangeShapeType="1"/>
          </p:cNvSpPr>
          <p:nvPr/>
        </p:nvSpPr>
        <p:spPr bwMode="auto">
          <a:xfrm>
            <a:off x="5257800" y="4419600"/>
            <a:ext cx="381000" cy="0"/>
          </a:xfrm>
          <a:prstGeom prst="line">
            <a:avLst/>
          </a:prstGeom>
          <a:noFill/>
          <a:ln w="28575">
            <a:solidFill>
              <a:schemeClr val="tx1"/>
            </a:solidFill>
            <a:round/>
            <a:headEnd/>
            <a:tailEnd/>
          </a:ln>
        </p:spPr>
        <p:txBody>
          <a:bodyPr/>
          <a:lstStyle/>
          <a:p>
            <a:endParaRPr lang="en-US"/>
          </a:p>
        </p:txBody>
      </p:sp>
      <p:sp>
        <p:nvSpPr>
          <p:cNvPr id="28" name="Text Box 30"/>
          <p:cNvSpPr txBox="1">
            <a:spLocks noChangeArrowheads="1"/>
          </p:cNvSpPr>
          <p:nvPr/>
        </p:nvSpPr>
        <p:spPr bwMode="auto">
          <a:xfrm>
            <a:off x="5165725" y="4459288"/>
            <a:ext cx="551754" cy="461665"/>
          </a:xfrm>
          <a:prstGeom prst="rect">
            <a:avLst/>
          </a:prstGeom>
          <a:noFill/>
          <a:ln w="9525">
            <a:noFill/>
            <a:miter lim="800000"/>
            <a:headEnd/>
            <a:tailEnd/>
          </a:ln>
        </p:spPr>
        <p:txBody>
          <a:bodyPr wrap="none">
            <a:spAutoFit/>
          </a:bodyPr>
          <a:lstStyle/>
          <a:p>
            <a:r>
              <a:rPr lang="en-US" sz="2400" dirty="0"/>
              <a:t>AD</a:t>
            </a:r>
          </a:p>
        </p:txBody>
      </p:sp>
      <p:graphicFrame>
        <p:nvGraphicFramePr>
          <p:cNvPr id="29" name="Object 2"/>
          <p:cNvGraphicFramePr>
            <a:graphicFrameLocks noChangeAspect="1"/>
          </p:cNvGraphicFramePr>
          <p:nvPr/>
        </p:nvGraphicFramePr>
        <p:xfrm>
          <a:off x="5715000" y="4343400"/>
          <a:ext cx="609600" cy="554038"/>
        </p:xfrm>
        <a:graphic>
          <a:graphicData uri="http://schemas.openxmlformats.org/presentationml/2006/ole">
            <mc:AlternateContent xmlns:mc="http://schemas.openxmlformats.org/markup-compatibility/2006">
              <mc:Choice xmlns:v="urn:schemas-microsoft-com:vml" Requires="v">
                <p:oleObj spid="_x0000_s4113" name="Equation" r:id="rId3" imgW="139680" imgH="126720" progId="Equation.3">
                  <p:embed/>
                </p:oleObj>
              </mc:Choice>
              <mc:Fallback>
                <p:oleObj name="Equation" r:id="rId3" imgW="139680" imgH="126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343400"/>
                        <a:ext cx="609600"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Line 32"/>
          <p:cNvSpPr>
            <a:spLocks noChangeShapeType="1"/>
          </p:cNvSpPr>
          <p:nvPr/>
        </p:nvSpPr>
        <p:spPr bwMode="auto">
          <a:xfrm>
            <a:off x="6324600" y="4800600"/>
            <a:ext cx="914400" cy="0"/>
          </a:xfrm>
          <a:prstGeom prst="line">
            <a:avLst/>
          </a:prstGeom>
          <a:noFill/>
          <a:ln w="9525">
            <a:solidFill>
              <a:schemeClr val="tx1"/>
            </a:solidFill>
            <a:round/>
            <a:headEnd/>
            <a:tailEnd/>
          </a:ln>
        </p:spPr>
        <p:txBody>
          <a:bodyPr/>
          <a:lstStyle/>
          <a:p>
            <a:endParaRPr lang="en-US"/>
          </a:p>
        </p:txBody>
      </p:sp>
      <p:sp>
        <p:nvSpPr>
          <p:cNvPr id="31" name="Text Box 33"/>
          <p:cNvSpPr txBox="1">
            <a:spLocks noChangeArrowheads="1"/>
          </p:cNvSpPr>
          <p:nvPr/>
        </p:nvSpPr>
        <p:spPr bwMode="auto">
          <a:xfrm>
            <a:off x="6400800" y="4419600"/>
            <a:ext cx="537327" cy="461665"/>
          </a:xfrm>
          <a:prstGeom prst="rect">
            <a:avLst/>
          </a:prstGeom>
          <a:noFill/>
          <a:ln w="9525">
            <a:noFill/>
            <a:miter lim="800000"/>
            <a:headEnd/>
            <a:tailEnd/>
          </a:ln>
        </p:spPr>
        <p:txBody>
          <a:bodyPr wrap="none">
            <a:spAutoFit/>
          </a:bodyPr>
          <a:lstStyle/>
          <a:p>
            <a:r>
              <a:rPr lang="en-US" sz="2400" dirty="0">
                <a:solidFill>
                  <a:srgbClr val="FF0000"/>
                </a:solidFill>
              </a:rPr>
              <a:t>CD</a:t>
            </a:r>
          </a:p>
        </p:txBody>
      </p:sp>
      <p:sp>
        <p:nvSpPr>
          <p:cNvPr id="33" name="TextBox 32"/>
          <p:cNvSpPr txBox="1"/>
          <p:nvPr/>
        </p:nvSpPr>
        <p:spPr>
          <a:xfrm>
            <a:off x="1066800" y="5867400"/>
            <a:ext cx="8077200" cy="646331"/>
          </a:xfrm>
          <a:prstGeom prst="rect">
            <a:avLst/>
          </a:prstGeom>
          <a:noFill/>
        </p:spPr>
        <p:txBody>
          <a:bodyPr wrap="square" rtlCol="0">
            <a:spAutoFit/>
          </a:bodyPr>
          <a:lstStyle/>
          <a:p>
            <a:r>
              <a:rPr lang="en-US" dirty="0" smtClean="0">
                <a:solidFill>
                  <a:schemeClr val="accent6">
                    <a:lumMod val="50000"/>
                  </a:schemeClr>
                </a:solidFill>
              </a:rPr>
              <a:t>When you are talking about a distance you use an equal sign</a:t>
            </a:r>
          </a:p>
          <a:p>
            <a:r>
              <a:rPr lang="en-US" dirty="0" smtClean="0">
                <a:solidFill>
                  <a:schemeClr val="accent6">
                    <a:lumMod val="50000"/>
                  </a:schemeClr>
                </a:solidFill>
              </a:rPr>
              <a:t>When you are talking about the shape you use a congruent symbol</a:t>
            </a:r>
            <a:endParaRPr lang="en-US" dirty="0">
              <a:solidFill>
                <a:schemeClr val="accent6">
                  <a:lumMod val="50000"/>
                </a:schemeClr>
              </a:solidFill>
            </a:endParaRPr>
          </a:p>
        </p:txBody>
      </p:sp>
      <p:sp>
        <p:nvSpPr>
          <p:cNvPr id="34" name="TextBox 33"/>
          <p:cNvSpPr txBox="1"/>
          <p:nvPr/>
        </p:nvSpPr>
        <p:spPr>
          <a:xfrm>
            <a:off x="6553200" y="1748135"/>
            <a:ext cx="1066800" cy="461665"/>
          </a:xfrm>
          <a:prstGeom prst="rect">
            <a:avLst/>
          </a:prstGeom>
          <a:noFill/>
        </p:spPr>
        <p:txBody>
          <a:bodyPr wrap="square" rtlCol="0">
            <a:spAutoFit/>
          </a:bodyPr>
          <a:lstStyle/>
          <a:p>
            <a:r>
              <a:rPr lang="en-US" sz="2400" dirty="0" smtClean="0">
                <a:solidFill>
                  <a:srgbClr val="FF0000"/>
                </a:solidFill>
              </a:rPr>
              <a:t>3.2cm</a:t>
            </a:r>
            <a:endParaRPr lang="en-US" sz="2400" dirty="0">
              <a:solidFill>
                <a:srgbClr val="FF0000"/>
              </a:solidFill>
            </a:endParaRPr>
          </a:p>
        </p:txBody>
      </p:sp>
      <p:cxnSp>
        <p:nvCxnSpPr>
          <p:cNvPr id="36" name="Straight Connector 35"/>
          <p:cNvCxnSpPr/>
          <p:nvPr/>
        </p:nvCxnSpPr>
        <p:spPr>
          <a:xfrm>
            <a:off x="6477000" y="4419600"/>
            <a:ext cx="38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3689"/>
          <a:stretch/>
        </p:blipFill>
        <p:spPr bwMode="auto">
          <a:xfrm>
            <a:off x="5070256" y="3407664"/>
            <a:ext cx="2528408" cy="941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par>
                          <p:cTn id="13" fill="hold">
                            <p:stCondLst>
                              <p:cond delay="0"/>
                            </p:stCondLst>
                            <p:childTnLst>
                              <p:par>
                                <p:cTn id="14" presetID="24"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par>
                          <p:cTn id="17" fill="hold">
                            <p:stCondLst>
                              <p:cond delay="0"/>
                            </p:stCondLst>
                            <p:childTnLst>
                              <p:par>
                                <p:cTn id="18" presetID="24"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childTnLst>
                          </p:cTn>
                        </p:par>
                        <p:par>
                          <p:cTn id="21" fill="hold">
                            <p:stCondLst>
                              <p:cond delay="0"/>
                            </p:stCondLst>
                            <p:childTnLst>
                              <p:par>
                                <p:cTn id="22" presetID="24"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to="" calcmode="lin" valueType="num">
                                      <p:cBhvr>
                                        <p:cTn id="24" dur="1" fill="hold"/>
                                        <p:tgtEl>
                                          <p:spTgt spid="6"/>
                                        </p:tgtEl>
                                        <p:attrNameLst>
                                          <p:attrName/>
                                        </p:attrNameLst>
                                      </p:cBhvr>
                                    </p:anim>
                                  </p:childTnLst>
                                </p:cTn>
                              </p:par>
                            </p:childTnLst>
                          </p:cTn>
                        </p:par>
                        <p:par>
                          <p:cTn id="25" fill="hold">
                            <p:stCondLst>
                              <p:cond delay="0"/>
                            </p:stCondLst>
                            <p:childTnLst>
                              <p:par>
                                <p:cTn id="26" presetID="24"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childTnLst>
                          </p:cTn>
                        </p:par>
                        <p:par>
                          <p:cTn id="29" fill="hold">
                            <p:stCondLst>
                              <p:cond delay="0"/>
                            </p:stCondLst>
                            <p:childTnLst>
                              <p:par>
                                <p:cTn id="30" presetID="24"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par>
                          <p:cTn id="33" fill="hold">
                            <p:stCondLst>
                              <p:cond delay="0"/>
                            </p:stCondLst>
                            <p:childTnLst>
                              <p:par>
                                <p:cTn id="34" presetID="24"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to="" calcmode="lin" valueType="num">
                                      <p:cBhvr>
                                        <p:cTn id="36" dur="1" fill="hold"/>
                                        <p:tgtEl>
                                          <p:spTgt spid="9"/>
                                        </p:tgtEl>
                                        <p:attrNameLst>
                                          <p:attrName/>
                                        </p:attrNameLst>
                                      </p:cBhvr>
                                    </p:anim>
                                  </p:childTnLst>
                                </p:cTn>
                              </p:par>
                            </p:childTnLst>
                          </p:cTn>
                        </p:par>
                        <p:par>
                          <p:cTn id="37" fill="hold">
                            <p:stCondLst>
                              <p:cond delay="0"/>
                            </p:stCondLst>
                            <p:childTnLst>
                              <p:par>
                                <p:cTn id="38" presetID="24"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to="" calcmode="lin" valueType="num">
                                      <p:cBhvr>
                                        <p:cTn id="40" dur="1" fill="hold"/>
                                        <p:tgtEl>
                                          <p:spTgt spid="13"/>
                                        </p:tgtEl>
                                        <p:attrNameLst>
                                          <p:attrName/>
                                        </p:attrNameLst>
                                      </p:cBhvr>
                                    </p:anim>
                                  </p:childTnLst>
                                </p:cTn>
                              </p:par>
                            </p:childTnLst>
                          </p:cTn>
                        </p:par>
                        <p:par>
                          <p:cTn id="41" fill="hold">
                            <p:stCondLst>
                              <p:cond delay="0"/>
                            </p:stCondLst>
                            <p:childTnLst>
                              <p:par>
                                <p:cTn id="42" presetID="24"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to="" calcmode="lin" valueType="num">
                                      <p:cBhvr>
                                        <p:cTn id="44" dur="1" fill="hold"/>
                                        <p:tgtEl>
                                          <p:spTgt spid="12"/>
                                        </p:tgtEl>
                                        <p:attrNameLst>
                                          <p:attrName/>
                                        </p:attrNameLst>
                                      </p:cBhvr>
                                    </p:anim>
                                  </p:childTnLst>
                                </p:cTn>
                              </p:par>
                            </p:childTnLst>
                          </p:cTn>
                        </p:par>
                        <p:par>
                          <p:cTn id="45" fill="hold">
                            <p:stCondLst>
                              <p:cond delay="0"/>
                            </p:stCondLst>
                            <p:childTnLst>
                              <p:par>
                                <p:cTn id="46" presetID="24"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to="" calcmode="lin" valueType="num">
                                      <p:cBhvr>
                                        <p:cTn id="48" dur="1" fill="hold"/>
                                        <p:tgtEl>
                                          <p:spTgt spid="10"/>
                                        </p:tgtEl>
                                        <p:attrNameLst>
                                          <p:attrName/>
                                        </p:attrNameLst>
                                      </p:cBhvr>
                                    </p:anim>
                                  </p:childTnLst>
                                </p:cTn>
                              </p:par>
                            </p:childTnLst>
                          </p:cTn>
                        </p:par>
                        <p:par>
                          <p:cTn id="49" fill="hold">
                            <p:stCondLst>
                              <p:cond delay="0"/>
                            </p:stCondLst>
                            <p:childTnLst>
                              <p:par>
                                <p:cTn id="50" presetID="24"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to="" calcmode="lin" valueType="num">
                                      <p:cBhvr>
                                        <p:cTn id="52" dur="1" fill="hold"/>
                                        <p:tgtEl>
                                          <p:spTgt spid="11"/>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to="" calcmode="lin" valueType="num">
                                      <p:cBhvr>
                                        <p:cTn id="57" dur="1" fill="hold"/>
                                        <p:tgtEl>
                                          <p:spTgt spid="14"/>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580">
                                          <p:stCondLst>
                                            <p:cond delay="0"/>
                                          </p:stCondLst>
                                        </p:cTn>
                                        <p:tgtEl>
                                          <p:spTgt spid="34"/>
                                        </p:tgtEl>
                                      </p:cBhvr>
                                    </p:animEffect>
                                    <p:anim calcmode="lin" valueType="num">
                                      <p:cBhvr>
                                        <p:cTn id="63"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68" dur="26">
                                          <p:stCondLst>
                                            <p:cond delay="650"/>
                                          </p:stCondLst>
                                        </p:cTn>
                                        <p:tgtEl>
                                          <p:spTgt spid="34"/>
                                        </p:tgtEl>
                                      </p:cBhvr>
                                      <p:to x="100000" y="60000"/>
                                    </p:animScale>
                                    <p:animScale>
                                      <p:cBhvr>
                                        <p:cTn id="69" dur="166" decel="50000">
                                          <p:stCondLst>
                                            <p:cond delay="676"/>
                                          </p:stCondLst>
                                        </p:cTn>
                                        <p:tgtEl>
                                          <p:spTgt spid="34"/>
                                        </p:tgtEl>
                                      </p:cBhvr>
                                      <p:to x="100000" y="100000"/>
                                    </p:animScale>
                                    <p:animScale>
                                      <p:cBhvr>
                                        <p:cTn id="70" dur="26">
                                          <p:stCondLst>
                                            <p:cond delay="1312"/>
                                          </p:stCondLst>
                                        </p:cTn>
                                        <p:tgtEl>
                                          <p:spTgt spid="34"/>
                                        </p:tgtEl>
                                      </p:cBhvr>
                                      <p:to x="100000" y="80000"/>
                                    </p:animScale>
                                    <p:animScale>
                                      <p:cBhvr>
                                        <p:cTn id="71" dur="166" decel="50000">
                                          <p:stCondLst>
                                            <p:cond delay="1338"/>
                                          </p:stCondLst>
                                        </p:cTn>
                                        <p:tgtEl>
                                          <p:spTgt spid="34"/>
                                        </p:tgtEl>
                                      </p:cBhvr>
                                      <p:to x="100000" y="100000"/>
                                    </p:animScale>
                                    <p:animScale>
                                      <p:cBhvr>
                                        <p:cTn id="72" dur="26">
                                          <p:stCondLst>
                                            <p:cond delay="1642"/>
                                          </p:stCondLst>
                                        </p:cTn>
                                        <p:tgtEl>
                                          <p:spTgt spid="34"/>
                                        </p:tgtEl>
                                      </p:cBhvr>
                                      <p:to x="100000" y="90000"/>
                                    </p:animScale>
                                    <p:animScale>
                                      <p:cBhvr>
                                        <p:cTn id="73" dur="166" decel="50000">
                                          <p:stCondLst>
                                            <p:cond delay="1668"/>
                                          </p:stCondLst>
                                        </p:cTn>
                                        <p:tgtEl>
                                          <p:spTgt spid="34"/>
                                        </p:tgtEl>
                                      </p:cBhvr>
                                      <p:to x="100000" y="100000"/>
                                    </p:animScale>
                                    <p:animScale>
                                      <p:cBhvr>
                                        <p:cTn id="74" dur="26">
                                          <p:stCondLst>
                                            <p:cond delay="1808"/>
                                          </p:stCondLst>
                                        </p:cTn>
                                        <p:tgtEl>
                                          <p:spTgt spid="34"/>
                                        </p:tgtEl>
                                      </p:cBhvr>
                                      <p:to x="100000" y="95000"/>
                                    </p:animScale>
                                    <p:animScale>
                                      <p:cBhvr>
                                        <p:cTn id="75" dur="166" decel="50000">
                                          <p:stCondLst>
                                            <p:cond delay="1834"/>
                                          </p:stCondLst>
                                        </p:cTn>
                                        <p:tgtEl>
                                          <p:spTgt spid="34"/>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 to="" calcmode="lin" valueType="num">
                                      <p:cBhvr>
                                        <p:cTn id="80" dur="1" fill="hold"/>
                                        <p:tgtEl>
                                          <p:spTgt spid="15"/>
                                        </p:tgtEl>
                                        <p:attrNameLst>
                                          <p:attrName/>
                                        </p:attrNameLst>
                                      </p:cBhvr>
                                    </p:anim>
                                  </p:childTnLst>
                                </p:cTn>
                              </p:par>
                            </p:childTnLst>
                          </p:cTn>
                        </p:par>
                      </p:childTnLst>
                    </p:cTn>
                  </p:par>
                  <p:par>
                    <p:cTn id="81" fill="hold">
                      <p:stCondLst>
                        <p:cond delay="indefinite"/>
                      </p:stCondLst>
                      <p:childTnLst>
                        <p:par>
                          <p:cTn id="82" fill="hold">
                            <p:stCondLst>
                              <p:cond delay="0"/>
                            </p:stCondLst>
                            <p:childTnLst>
                              <p:par>
                                <p:cTn id="83" presetID="24"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to="" calcmode="lin" valueType="num">
                                      <p:cBhvr>
                                        <p:cTn id="85" dur="1" fill="hold"/>
                                        <p:tgtEl>
                                          <p:spTgt spid="27"/>
                                        </p:tgtEl>
                                        <p:attrNameLst>
                                          <p:attrName/>
                                        </p:attrNameLst>
                                      </p:cBhvr>
                                    </p:anim>
                                  </p:childTnLst>
                                </p:cTn>
                              </p:par>
                            </p:childTnLst>
                          </p:cTn>
                        </p:par>
                        <p:par>
                          <p:cTn id="86" fill="hold">
                            <p:stCondLst>
                              <p:cond delay="0"/>
                            </p:stCondLst>
                            <p:childTnLst>
                              <p:par>
                                <p:cTn id="87" presetID="24" presetClass="entr" presetSubtype="0"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to="" calcmode="lin" valueType="num">
                                      <p:cBhvr>
                                        <p:cTn id="89" dur="1" fill="hold"/>
                                        <p:tgtEl>
                                          <p:spTgt spid="28"/>
                                        </p:tgtEl>
                                        <p:attrNameLst>
                                          <p:attrName/>
                                        </p:attrNameLst>
                                      </p:cBhvr>
                                    </p:anim>
                                  </p:childTnLst>
                                </p:cTn>
                              </p:par>
                            </p:childTnLst>
                          </p:cTn>
                        </p:par>
                        <p:par>
                          <p:cTn id="90" fill="hold">
                            <p:stCondLst>
                              <p:cond delay="0"/>
                            </p:stCondLst>
                            <p:childTnLst>
                              <p:par>
                                <p:cTn id="91" presetID="24" presetClass="entr" presetSubtype="0" fill="hold" nodeType="afterEffect">
                                  <p:stCondLst>
                                    <p:cond delay="0"/>
                                  </p:stCondLst>
                                  <p:childTnLst>
                                    <p:set>
                                      <p:cBhvr>
                                        <p:cTn id="92" dur="1" fill="hold">
                                          <p:stCondLst>
                                            <p:cond delay="0"/>
                                          </p:stCondLst>
                                        </p:cTn>
                                        <p:tgtEl>
                                          <p:spTgt spid="29"/>
                                        </p:tgtEl>
                                        <p:attrNameLst>
                                          <p:attrName>style.visibility</p:attrName>
                                        </p:attrNameLst>
                                      </p:cBhvr>
                                      <p:to>
                                        <p:strVal val="visible"/>
                                      </p:to>
                                    </p:set>
                                    <p:anim to="" calcmode="lin" valueType="num">
                                      <p:cBhvr>
                                        <p:cTn id="93" dur="1" fill="hold"/>
                                        <p:tgtEl>
                                          <p:spTgt spid="29"/>
                                        </p:tgtEl>
                                        <p:attrNameLst>
                                          <p:attrName/>
                                        </p:attrNameLst>
                                      </p:cBhvr>
                                    </p:anim>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ox(in)">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down)">
                                      <p:cBhvr>
                                        <p:cTn id="103" dur="580">
                                          <p:stCondLst>
                                            <p:cond delay="0"/>
                                          </p:stCondLst>
                                        </p:cTn>
                                        <p:tgtEl>
                                          <p:spTgt spid="36"/>
                                        </p:tgtEl>
                                      </p:cBhvr>
                                    </p:animEffect>
                                    <p:anim calcmode="lin" valueType="num">
                                      <p:cBhvr>
                                        <p:cTn id="104"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09" dur="26">
                                          <p:stCondLst>
                                            <p:cond delay="650"/>
                                          </p:stCondLst>
                                        </p:cTn>
                                        <p:tgtEl>
                                          <p:spTgt spid="36"/>
                                        </p:tgtEl>
                                      </p:cBhvr>
                                      <p:to x="100000" y="60000"/>
                                    </p:animScale>
                                    <p:animScale>
                                      <p:cBhvr>
                                        <p:cTn id="110" dur="166" decel="50000">
                                          <p:stCondLst>
                                            <p:cond delay="676"/>
                                          </p:stCondLst>
                                        </p:cTn>
                                        <p:tgtEl>
                                          <p:spTgt spid="36"/>
                                        </p:tgtEl>
                                      </p:cBhvr>
                                      <p:to x="100000" y="100000"/>
                                    </p:animScale>
                                    <p:animScale>
                                      <p:cBhvr>
                                        <p:cTn id="111" dur="26">
                                          <p:stCondLst>
                                            <p:cond delay="1312"/>
                                          </p:stCondLst>
                                        </p:cTn>
                                        <p:tgtEl>
                                          <p:spTgt spid="36"/>
                                        </p:tgtEl>
                                      </p:cBhvr>
                                      <p:to x="100000" y="80000"/>
                                    </p:animScale>
                                    <p:animScale>
                                      <p:cBhvr>
                                        <p:cTn id="112" dur="166" decel="50000">
                                          <p:stCondLst>
                                            <p:cond delay="1338"/>
                                          </p:stCondLst>
                                        </p:cTn>
                                        <p:tgtEl>
                                          <p:spTgt spid="36"/>
                                        </p:tgtEl>
                                      </p:cBhvr>
                                      <p:to x="100000" y="100000"/>
                                    </p:animScale>
                                    <p:animScale>
                                      <p:cBhvr>
                                        <p:cTn id="113" dur="26">
                                          <p:stCondLst>
                                            <p:cond delay="1642"/>
                                          </p:stCondLst>
                                        </p:cTn>
                                        <p:tgtEl>
                                          <p:spTgt spid="36"/>
                                        </p:tgtEl>
                                      </p:cBhvr>
                                      <p:to x="100000" y="90000"/>
                                    </p:animScale>
                                    <p:animScale>
                                      <p:cBhvr>
                                        <p:cTn id="114" dur="166" decel="50000">
                                          <p:stCondLst>
                                            <p:cond delay="1668"/>
                                          </p:stCondLst>
                                        </p:cTn>
                                        <p:tgtEl>
                                          <p:spTgt spid="36"/>
                                        </p:tgtEl>
                                      </p:cBhvr>
                                      <p:to x="100000" y="100000"/>
                                    </p:animScale>
                                    <p:animScale>
                                      <p:cBhvr>
                                        <p:cTn id="115" dur="26">
                                          <p:stCondLst>
                                            <p:cond delay="1808"/>
                                          </p:stCondLst>
                                        </p:cTn>
                                        <p:tgtEl>
                                          <p:spTgt spid="36"/>
                                        </p:tgtEl>
                                      </p:cBhvr>
                                      <p:to x="100000" y="95000"/>
                                    </p:animScale>
                                    <p:animScale>
                                      <p:cBhvr>
                                        <p:cTn id="116" dur="166" decel="50000">
                                          <p:stCondLst>
                                            <p:cond delay="1834"/>
                                          </p:stCondLst>
                                        </p:cTn>
                                        <p:tgtEl>
                                          <p:spTgt spid="36"/>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down)">
                                      <p:cBhvr>
                                        <p:cTn id="119" dur="580">
                                          <p:stCondLst>
                                            <p:cond delay="0"/>
                                          </p:stCondLst>
                                        </p:cTn>
                                        <p:tgtEl>
                                          <p:spTgt spid="31"/>
                                        </p:tgtEl>
                                      </p:cBhvr>
                                    </p:animEffect>
                                    <p:anim calcmode="lin" valueType="num">
                                      <p:cBhvr>
                                        <p:cTn id="12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25" dur="26">
                                          <p:stCondLst>
                                            <p:cond delay="650"/>
                                          </p:stCondLst>
                                        </p:cTn>
                                        <p:tgtEl>
                                          <p:spTgt spid="31"/>
                                        </p:tgtEl>
                                      </p:cBhvr>
                                      <p:to x="100000" y="60000"/>
                                    </p:animScale>
                                    <p:animScale>
                                      <p:cBhvr>
                                        <p:cTn id="126" dur="166" decel="50000">
                                          <p:stCondLst>
                                            <p:cond delay="676"/>
                                          </p:stCondLst>
                                        </p:cTn>
                                        <p:tgtEl>
                                          <p:spTgt spid="31"/>
                                        </p:tgtEl>
                                      </p:cBhvr>
                                      <p:to x="100000" y="100000"/>
                                    </p:animScale>
                                    <p:animScale>
                                      <p:cBhvr>
                                        <p:cTn id="127" dur="26">
                                          <p:stCondLst>
                                            <p:cond delay="1312"/>
                                          </p:stCondLst>
                                        </p:cTn>
                                        <p:tgtEl>
                                          <p:spTgt spid="31"/>
                                        </p:tgtEl>
                                      </p:cBhvr>
                                      <p:to x="100000" y="80000"/>
                                    </p:animScale>
                                    <p:animScale>
                                      <p:cBhvr>
                                        <p:cTn id="128" dur="166" decel="50000">
                                          <p:stCondLst>
                                            <p:cond delay="1338"/>
                                          </p:stCondLst>
                                        </p:cTn>
                                        <p:tgtEl>
                                          <p:spTgt spid="31"/>
                                        </p:tgtEl>
                                      </p:cBhvr>
                                      <p:to x="100000" y="100000"/>
                                    </p:animScale>
                                    <p:animScale>
                                      <p:cBhvr>
                                        <p:cTn id="129" dur="26">
                                          <p:stCondLst>
                                            <p:cond delay="1642"/>
                                          </p:stCondLst>
                                        </p:cTn>
                                        <p:tgtEl>
                                          <p:spTgt spid="31"/>
                                        </p:tgtEl>
                                      </p:cBhvr>
                                      <p:to x="100000" y="90000"/>
                                    </p:animScale>
                                    <p:animScale>
                                      <p:cBhvr>
                                        <p:cTn id="130" dur="166" decel="50000">
                                          <p:stCondLst>
                                            <p:cond delay="1668"/>
                                          </p:stCondLst>
                                        </p:cTn>
                                        <p:tgtEl>
                                          <p:spTgt spid="31"/>
                                        </p:tgtEl>
                                      </p:cBhvr>
                                      <p:to x="100000" y="100000"/>
                                    </p:animScale>
                                    <p:animScale>
                                      <p:cBhvr>
                                        <p:cTn id="131" dur="26">
                                          <p:stCondLst>
                                            <p:cond delay="1808"/>
                                          </p:stCondLst>
                                        </p:cTn>
                                        <p:tgtEl>
                                          <p:spTgt spid="31"/>
                                        </p:tgtEl>
                                      </p:cBhvr>
                                      <p:to x="100000" y="95000"/>
                                    </p:animScale>
                                    <p:animScale>
                                      <p:cBhvr>
                                        <p:cTn id="132" dur="166" decel="50000">
                                          <p:stCondLst>
                                            <p:cond delay="1834"/>
                                          </p:stCondLst>
                                        </p:cTn>
                                        <p:tgtEl>
                                          <p:spTgt spid="31"/>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100"/>
                                        </p:tgtEl>
                                        <p:attrNameLst>
                                          <p:attrName>style.visibility</p:attrName>
                                        </p:attrNameLst>
                                      </p:cBhvr>
                                      <p:to>
                                        <p:strVal val="visible"/>
                                      </p:to>
                                    </p:set>
                                    <p:animEffect transition="in" filter="fade">
                                      <p:cBhvr>
                                        <p:cTn id="137" dur="500"/>
                                        <p:tgtEl>
                                          <p:spTgt spid="4100"/>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additive="base">
                                        <p:cTn id="142" dur="2000" fill="hold"/>
                                        <p:tgtEl>
                                          <p:spTgt spid="33"/>
                                        </p:tgtEl>
                                        <p:attrNameLst>
                                          <p:attrName>ppt_x</p:attrName>
                                        </p:attrNameLst>
                                      </p:cBhvr>
                                      <p:tavLst>
                                        <p:tav tm="0">
                                          <p:val>
                                            <p:strVal val="#ppt_x"/>
                                          </p:val>
                                        </p:tav>
                                        <p:tav tm="100000">
                                          <p:val>
                                            <p:strVal val="#ppt_x"/>
                                          </p:val>
                                        </p:tav>
                                      </p:tavLst>
                                    </p:anim>
                                    <p:anim calcmode="lin" valueType="num">
                                      <p:cBhvr additive="base">
                                        <p:cTn id="143" dur="2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27" grpId="0" animBg="1"/>
      <p:bldP spid="28" grpId="0"/>
      <p:bldP spid="30" grpId="0" animBg="1"/>
      <p:bldP spid="31"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19200" y="304800"/>
            <a:ext cx="6502417" cy="707886"/>
          </a:xfrm>
          <a:prstGeom prst="rect">
            <a:avLst/>
          </a:prstGeom>
          <a:noFill/>
          <a:ln w="9525">
            <a:noFill/>
            <a:miter lim="800000"/>
            <a:headEnd/>
            <a:tailEnd/>
          </a:ln>
        </p:spPr>
        <p:txBody>
          <a:bodyPr wrap="square">
            <a:spAutoFit/>
          </a:bodyPr>
          <a:lstStyle/>
          <a:p>
            <a:pPr algn="ctr"/>
            <a:r>
              <a:rPr lang="en-US" sz="2000" dirty="0"/>
              <a:t>When drawing figures, you show congruent </a:t>
            </a:r>
            <a:r>
              <a:rPr lang="en-US" sz="2000" dirty="0" smtClean="0"/>
              <a:t>segments by </a:t>
            </a:r>
            <a:r>
              <a:rPr lang="en-US" sz="2000" dirty="0"/>
              <a:t>making identical marks. </a:t>
            </a:r>
          </a:p>
        </p:txBody>
      </p:sp>
      <p:sp>
        <p:nvSpPr>
          <p:cNvPr id="3" name="Text Box 5"/>
          <p:cNvSpPr txBox="1">
            <a:spLocks noChangeArrowheads="1"/>
          </p:cNvSpPr>
          <p:nvPr/>
        </p:nvSpPr>
        <p:spPr bwMode="auto">
          <a:xfrm>
            <a:off x="1143000" y="1600200"/>
            <a:ext cx="6997700" cy="822325"/>
          </a:xfrm>
          <a:prstGeom prst="rect">
            <a:avLst/>
          </a:prstGeom>
          <a:noFill/>
          <a:ln w="9525">
            <a:noFill/>
            <a:miter lim="800000"/>
            <a:headEnd/>
            <a:tailEnd/>
          </a:ln>
        </p:spPr>
        <p:txBody>
          <a:bodyPr wrap="none">
            <a:spAutoFit/>
          </a:bodyPr>
          <a:lstStyle/>
          <a:p>
            <a:r>
              <a:rPr lang="en-US" dirty="0">
                <a:solidFill>
                  <a:schemeClr val="hlink"/>
                </a:solidFill>
              </a:rPr>
              <a:t>These single marks mean these two segments are</a:t>
            </a:r>
          </a:p>
          <a:p>
            <a:r>
              <a:rPr lang="en-US" dirty="0">
                <a:solidFill>
                  <a:schemeClr val="hlink"/>
                </a:solidFill>
              </a:rPr>
              <a:t>congruent to each other.</a:t>
            </a:r>
          </a:p>
        </p:txBody>
      </p:sp>
      <p:sp>
        <p:nvSpPr>
          <p:cNvPr id="4" name="Line 6"/>
          <p:cNvSpPr>
            <a:spLocks noChangeShapeType="1"/>
          </p:cNvSpPr>
          <p:nvPr/>
        </p:nvSpPr>
        <p:spPr bwMode="auto">
          <a:xfrm flipV="1">
            <a:off x="838200" y="2971800"/>
            <a:ext cx="1219200" cy="1219200"/>
          </a:xfrm>
          <a:prstGeom prst="line">
            <a:avLst/>
          </a:prstGeom>
          <a:noFill/>
          <a:ln w="38100">
            <a:solidFill>
              <a:schemeClr val="tx1"/>
            </a:solidFill>
            <a:round/>
            <a:headEnd type="oval" w="med" len="med"/>
            <a:tailEnd type="oval" w="med" len="med"/>
          </a:ln>
        </p:spPr>
        <p:txBody>
          <a:bodyPr/>
          <a:lstStyle/>
          <a:p>
            <a:endParaRPr lang="en-US"/>
          </a:p>
        </p:txBody>
      </p:sp>
      <p:sp>
        <p:nvSpPr>
          <p:cNvPr id="5" name="Line 7"/>
          <p:cNvSpPr>
            <a:spLocks noChangeShapeType="1"/>
          </p:cNvSpPr>
          <p:nvPr/>
        </p:nvSpPr>
        <p:spPr bwMode="auto">
          <a:xfrm>
            <a:off x="2057400" y="2971800"/>
            <a:ext cx="914400" cy="1295400"/>
          </a:xfrm>
          <a:prstGeom prst="line">
            <a:avLst/>
          </a:prstGeom>
          <a:noFill/>
          <a:ln w="38100">
            <a:solidFill>
              <a:schemeClr val="tx1"/>
            </a:solidFill>
            <a:round/>
            <a:headEnd type="oval" w="med" len="med"/>
            <a:tailEnd type="oval" w="med" len="med"/>
          </a:ln>
        </p:spPr>
        <p:txBody>
          <a:bodyPr/>
          <a:lstStyle/>
          <a:p>
            <a:endParaRPr lang="en-US"/>
          </a:p>
        </p:txBody>
      </p:sp>
      <p:sp>
        <p:nvSpPr>
          <p:cNvPr id="6" name="Text Box 8"/>
          <p:cNvSpPr txBox="1">
            <a:spLocks noChangeArrowheads="1"/>
          </p:cNvSpPr>
          <p:nvPr/>
        </p:nvSpPr>
        <p:spPr bwMode="auto">
          <a:xfrm>
            <a:off x="288925" y="3849688"/>
            <a:ext cx="387350" cy="457200"/>
          </a:xfrm>
          <a:prstGeom prst="rect">
            <a:avLst/>
          </a:prstGeom>
          <a:noFill/>
          <a:ln w="9525">
            <a:noFill/>
            <a:miter lim="800000"/>
            <a:headEnd/>
            <a:tailEnd/>
          </a:ln>
        </p:spPr>
        <p:txBody>
          <a:bodyPr wrap="none">
            <a:spAutoFit/>
          </a:bodyPr>
          <a:lstStyle/>
          <a:p>
            <a:r>
              <a:rPr lang="en-US"/>
              <a:t>A</a:t>
            </a:r>
          </a:p>
        </p:txBody>
      </p:sp>
      <p:sp>
        <p:nvSpPr>
          <p:cNvPr id="7" name="Text Box 9"/>
          <p:cNvSpPr txBox="1">
            <a:spLocks noChangeArrowheads="1"/>
          </p:cNvSpPr>
          <p:nvPr/>
        </p:nvSpPr>
        <p:spPr bwMode="auto">
          <a:xfrm>
            <a:off x="1828800" y="2438400"/>
            <a:ext cx="387350" cy="457200"/>
          </a:xfrm>
          <a:prstGeom prst="rect">
            <a:avLst/>
          </a:prstGeom>
          <a:noFill/>
          <a:ln w="9525">
            <a:noFill/>
            <a:miter lim="800000"/>
            <a:headEnd/>
            <a:tailEnd/>
          </a:ln>
        </p:spPr>
        <p:txBody>
          <a:bodyPr wrap="none">
            <a:spAutoFit/>
          </a:bodyPr>
          <a:lstStyle/>
          <a:p>
            <a:r>
              <a:rPr lang="en-US"/>
              <a:t>B</a:t>
            </a:r>
          </a:p>
        </p:txBody>
      </p:sp>
      <p:sp>
        <p:nvSpPr>
          <p:cNvPr id="8" name="Text Box 10"/>
          <p:cNvSpPr txBox="1">
            <a:spLocks noChangeArrowheads="1"/>
          </p:cNvSpPr>
          <p:nvPr/>
        </p:nvSpPr>
        <p:spPr bwMode="auto">
          <a:xfrm>
            <a:off x="3032125" y="4002088"/>
            <a:ext cx="404813" cy="457200"/>
          </a:xfrm>
          <a:prstGeom prst="rect">
            <a:avLst/>
          </a:prstGeom>
          <a:noFill/>
          <a:ln w="9525">
            <a:noFill/>
            <a:miter lim="800000"/>
            <a:headEnd/>
            <a:tailEnd/>
          </a:ln>
        </p:spPr>
        <p:txBody>
          <a:bodyPr wrap="none">
            <a:spAutoFit/>
          </a:bodyPr>
          <a:lstStyle/>
          <a:p>
            <a:r>
              <a:rPr lang="en-US"/>
              <a:t>C</a:t>
            </a:r>
          </a:p>
        </p:txBody>
      </p:sp>
      <p:sp>
        <p:nvSpPr>
          <p:cNvPr id="9" name="Line 11"/>
          <p:cNvSpPr>
            <a:spLocks noChangeShapeType="1"/>
          </p:cNvSpPr>
          <p:nvPr/>
        </p:nvSpPr>
        <p:spPr bwMode="auto">
          <a:xfrm>
            <a:off x="1295400" y="3429000"/>
            <a:ext cx="304800" cy="304800"/>
          </a:xfrm>
          <a:prstGeom prst="line">
            <a:avLst/>
          </a:prstGeom>
          <a:noFill/>
          <a:ln w="9525">
            <a:solidFill>
              <a:schemeClr val="tx1"/>
            </a:solidFill>
            <a:round/>
            <a:headEnd/>
            <a:tailEnd/>
          </a:ln>
        </p:spPr>
        <p:txBody>
          <a:bodyPr/>
          <a:lstStyle/>
          <a:p>
            <a:endParaRPr lang="en-US"/>
          </a:p>
        </p:txBody>
      </p:sp>
      <p:sp>
        <p:nvSpPr>
          <p:cNvPr id="10" name="Line 12"/>
          <p:cNvSpPr>
            <a:spLocks noChangeShapeType="1"/>
          </p:cNvSpPr>
          <p:nvPr/>
        </p:nvSpPr>
        <p:spPr bwMode="auto">
          <a:xfrm flipH="1">
            <a:off x="2362200" y="3429000"/>
            <a:ext cx="457200" cy="381000"/>
          </a:xfrm>
          <a:prstGeom prst="line">
            <a:avLst/>
          </a:prstGeom>
          <a:noFill/>
          <a:ln w="9525">
            <a:solidFill>
              <a:schemeClr val="tx1"/>
            </a:solidFill>
            <a:round/>
            <a:headEnd/>
            <a:tailEnd/>
          </a:ln>
        </p:spPr>
        <p:txBody>
          <a:bodyPr/>
          <a:lstStyle/>
          <a:p>
            <a:endParaRPr lang="en-US"/>
          </a:p>
        </p:txBody>
      </p:sp>
      <p:sp>
        <p:nvSpPr>
          <p:cNvPr id="11" name="Line 13"/>
          <p:cNvSpPr>
            <a:spLocks noChangeShapeType="1"/>
          </p:cNvSpPr>
          <p:nvPr/>
        </p:nvSpPr>
        <p:spPr bwMode="auto">
          <a:xfrm flipH="1">
            <a:off x="2438400" y="2286000"/>
            <a:ext cx="685800" cy="685800"/>
          </a:xfrm>
          <a:prstGeom prst="line">
            <a:avLst/>
          </a:prstGeom>
          <a:noFill/>
          <a:ln w="38100">
            <a:solidFill>
              <a:schemeClr val="tx2"/>
            </a:solidFill>
            <a:round/>
            <a:headEnd/>
            <a:tailEnd type="triangle" w="med" len="med"/>
          </a:ln>
        </p:spPr>
        <p:txBody>
          <a:bodyPr/>
          <a:lstStyle/>
          <a:p>
            <a:endParaRPr lang="en-US"/>
          </a:p>
        </p:txBody>
      </p:sp>
      <p:sp>
        <p:nvSpPr>
          <p:cNvPr id="12" name="Rectangle 14"/>
          <p:cNvSpPr>
            <a:spLocks noChangeArrowheads="1"/>
          </p:cNvSpPr>
          <p:nvPr/>
        </p:nvSpPr>
        <p:spPr bwMode="auto">
          <a:xfrm>
            <a:off x="4648200" y="2819400"/>
            <a:ext cx="2057400" cy="1143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 name="Oval 15"/>
          <p:cNvSpPr>
            <a:spLocks noChangeArrowheads="1"/>
          </p:cNvSpPr>
          <p:nvPr/>
        </p:nvSpPr>
        <p:spPr bwMode="auto">
          <a:xfrm>
            <a:off x="4572000" y="2743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 name="Oval 16"/>
          <p:cNvSpPr>
            <a:spLocks noChangeArrowheads="1"/>
          </p:cNvSpPr>
          <p:nvPr/>
        </p:nvSpPr>
        <p:spPr bwMode="auto">
          <a:xfrm>
            <a:off x="4572000" y="3886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 name="Oval 17"/>
          <p:cNvSpPr>
            <a:spLocks noChangeArrowheads="1"/>
          </p:cNvSpPr>
          <p:nvPr/>
        </p:nvSpPr>
        <p:spPr bwMode="auto">
          <a:xfrm>
            <a:off x="6629400" y="3886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 name="Oval 18"/>
          <p:cNvSpPr>
            <a:spLocks noChangeArrowheads="1"/>
          </p:cNvSpPr>
          <p:nvPr/>
        </p:nvSpPr>
        <p:spPr bwMode="auto">
          <a:xfrm>
            <a:off x="6629400" y="2743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 name="Text Box 19"/>
          <p:cNvSpPr txBox="1">
            <a:spLocks noChangeArrowheads="1"/>
          </p:cNvSpPr>
          <p:nvPr/>
        </p:nvSpPr>
        <p:spPr bwMode="auto">
          <a:xfrm>
            <a:off x="4327525" y="2325688"/>
            <a:ext cx="354013" cy="457200"/>
          </a:xfrm>
          <a:prstGeom prst="rect">
            <a:avLst/>
          </a:prstGeom>
          <a:noFill/>
          <a:ln w="9525">
            <a:noFill/>
            <a:miter lim="800000"/>
            <a:headEnd/>
            <a:tailEnd/>
          </a:ln>
        </p:spPr>
        <p:txBody>
          <a:bodyPr wrap="none">
            <a:spAutoFit/>
          </a:bodyPr>
          <a:lstStyle/>
          <a:p>
            <a:r>
              <a:rPr lang="en-US"/>
              <a:t>L</a:t>
            </a:r>
          </a:p>
        </p:txBody>
      </p:sp>
      <p:sp>
        <p:nvSpPr>
          <p:cNvPr id="18" name="Text Box 20"/>
          <p:cNvSpPr txBox="1">
            <a:spLocks noChangeArrowheads="1"/>
          </p:cNvSpPr>
          <p:nvPr/>
        </p:nvSpPr>
        <p:spPr bwMode="auto">
          <a:xfrm>
            <a:off x="4251325" y="4078288"/>
            <a:ext cx="438150" cy="457200"/>
          </a:xfrm>
          <a:prstGeom prst="rect">
            <a:avLst/>
          </a:prstGeom>
          <a:noFill/>
          <a:ln w="9525">
            <a:noFill/>
            <a:miter lim="800000"/>
            <a:headEnd/>
            <a:tailEnd/>
          </a:ln>
        </p:spPr>
        <p:txBody>
          <a:bodyPr wrap="none">
            <a:spAutoFit/>
          </a:bodyPr>
          <a:lstStyle/>
          <a:p>
            <a:r>
              <a:rPr lang="en-US"/>
              <a:t>M</a:t>
            </a:r>
          </a:p>
        </p:txBody>
      </p:sp>
      <p:sp>
        <p:nvSpPr>
          <p:cNvPr id="19" name="Text Box 21"/>
          <p:cNvSpPr txBox="1">
            <a:spLocks noChangeArrowheads="1"/>
          </p:cNvSpPr>
          <p:nvPr/>
        </p:nvSpPr>
        <p:spPr bwMode="auto">
          <a:xfrm>
            <a:off x="6705600" y="4038600"/>
            <a:ext cx="404813" cy="457200"/>
          </a:xfrm>
          <a:prstGeom prst="rect">
            <a:avLst/>
          </a:prstGeom>
          <a:noFill/>
          <a:ln w="9525">
            <a:noFill/>
            <a:miter lim="800000"/>
            <a:headEnd/>
            <a:tailEnd/>
          </a:ln>
        </p:spPr>
        <p:txBody>
          <a:bodyPr wrap="none">
            <a:spAutoFit/>
          </a:bodyPr>
          <a:lstStyle/>
          <a:p>
            <a:r>
              <a:rPr lang="en-US"/>
              <a:t>N</a:t>
            </a:r>
          </a:p>
        </p:txBody>
      </p:sp>
      <p:sp>
        <p:nvSpPr>
          <p:cNvPr id="20" name="Text Box 22"/>
          <p:cNvSpPr txBox="1">
            <a:spLocks noChangeArrowheads="1"/>
          </p:cNvSpPr>
          <p:nvPr/>
        </p:nvSpPr>
        <p:spPr bwMode="auto">
          <a:xfrm>
            <a:off x="6705600" y="2362200"/>
            <a:ext cx="420688" cy="457200"/>
          </a:xfrm>
          <a:prstGeom prst="rect">
            <a:avLst/>
          </a:prstGeom>
          <a:noFill/>
          <a:ln w="9525">
            <a:noFill/>
            <a:miter lim="800000"/>
            <a:headEnd/>
            <a:tailEnd/>
          </a:ln>
        </p:spPr>
        <p:txBody>
          <a:bodyPr wrap="none">
            <a:spAutoFit/>
          </a:bodyPr>
          <a:lstStyle/>
          <a:p>
            <a:r>
              <a:rPr lang="en-US"/>
              <a:t>O</a:t>
            </a:r>
          </a:p>
        </p:txBody>
      </p:sp>
      <p:sp>
        <p:nvSpPr>
          <p:cNvPr id="21" name="Line 23"/>
          <p:cNvSpPr>
            <a:spLocks noChangeShapeType="1"/>
          </p:cNvSpPr>
          <p:nvPr/>
        </p:nvSpPr>
        <p:spPr bwMode="auto">
          <a:xfrm>
            <a:off x="4495800" y="3429000"/>
            <a:ext cx="304800" cy="0"/>
          </a:xfrm>
          <a:prstGeom prst="line">
            <a:avLst/>
          </a:prstGeom>
          <a:noFill/>
          <a:ln w="9525">
            <a:solidFill>
              <a:schemeClr val="tx1"/>
            </a:solidFill>
            <a:round/>
            <a:headEnd/>
            <a:tailEnd/>
          </a:ln>
        </p:spPr>
        <p:txBody>
          <a:bodyPr/>
          <a:lstStyle/>
          <a:p>
            <a:endParaRPr lang="en-US"/>
          </a:p>
        </p:txBody>
      </p:sp>
      <p:sp>
        <p:nvSpPr>
          <p:cNvPr id="22" name="Line 24"/>
          <p:cNvSpPr>
            <a:spLocks noChangeShapeType="1"/>
          </p:cNvSpPr>
          <p:nvPr/>
        </p:nvSpPr>
        <p:spPr bwMode="auto">
          <a:xfrm>
            <a:off x="4495800" y="3505200"/>
            <a:ext cx="304800" cy="0"/>
          </a:xfrm>
          <a:prstGeom prst="line">
            <a:avLst/>
          </a:prstGeom>
          <a:noFill/>
          <a:ln w="9525">
            <a:solidFill>
              <a:schemeClr val="tx1"/>
            </a:solidFill>
            <a:round/>
            <a:headEnd/>
            <a:tailEnd/>
          </a:ln>
        </p:spPr>
        <p:txBody>
          <a:bodyPr/>
          <a:lstStyle/>
          <a:p>
            <a:endParaRPr lang="en-US"/>
          </a:p>
        </p:txBody>
      </p:sp>
      <p:sp>
        <p:nvSpPr>
          <p:cNvPr id="23" name="Line 25"/>
          <p:cNvSpPr>
            <a:spLocks noChangeShapeType="1"/>
          </p:cNvSpPr>
          <p:nvPr/>
        </p:nvSpPr>
        <p:spPr bwMode="auto">
          <a:xfrm>
            <a:off x="6553200" y="3505200"/>
            <a:ext cx="304800" cy="0"/>
          </a:xfrm>
          <a:prstGeom prst="line">
            <a:avLst/>
          </a:prstGeom>
          <a:noFill/>
          <a:ln w="9525">
            <a:solidFill>
              <a:schemeClr val="tx1"/>
            </a:solidFill>
            <a:round/>
            <a:headEnd/>
            <a:tailEnd/>
          </a:ln>
        </p:spPr>
        <p:txBody>
          <a:bodyPr/>
          <a:lstStyle/>
          <a:p>
            <a:endParaRPr lang="en-US"/>
          </a:p>
        </p:txBody>
      </p:sp>
      <p:sp>
        <p:nvSpPr>
          <p:cNvPr id="24" name="Line 26"/>
          <p:cNvSpPr>
            <a:spLocks noChangeShapeType="1"/>
          </p:cNvSpPr>
          <p:nvPr/>
        </p:nvSpPr>
        <p:spPr bwMode="auto">
          <a:xfrm>
            <a:off x="6553200" y="3429000"/>
            <a:ext cx="304800" cy="0"/>
          </a:xfrm>
          <a:prstGeom prst="line">
            <a:avLst/>
          </a:prstGeom>
          <a:noFill/>
          <a:ln w="9525">
            <a:solidFill>
              <a:schemeClr val="tx1"/>
            </a:solidFill>
            <a:round/>
            <a:headEnd/>
            <a:tailEnd/>
          </a:ln>
        </p:spPr>
        <p:txBody>
          <a:bodyPr/>
          <a:lstStyle/>
          <a:p>
            <a:endParaRPr lang="en-US"/>
          </a:p>
        </p:txBody>
      </p:sp>
      <p:sp>
        <p:nvSpPr>
          <p:cNvPr id="25" name="Line 27"/>
          <p:cNvSpPr>
            <a:spLocks noChangeShapeType="1"/>
          </p:cNvSpPr>
          <p:nvPr/>
        </p:nvSpPr>
        <p:spPr bwMode="auto">
          <a:xfrm>
            <a:off x="5486400" y="2667000"/>
            <a:ext cx="0" cy="304800"/>
          </a:xfrm>
          <a:prstGeom prst="line">
            <a:avLst/>
          </a:prstGeom>
          <a:noFill/>
          <a:ln w="9525">
            <a:solidFill>
              <a:schemeClr val="tx1"/>
            </a:solidFill>
            <a:round/>
            <a:headEnd/>
            <a:tailEnd/>
          </a:ln>
        </p:spPr>
        <p:txBody>
          <a:bodyPr/>
          <a:lstStyle/>
          <a:p>
            <a:endParaRPr lang="en-US"/>
          </a:p>
        </p:txBody>
      </p:sp>
      <p:sp>
        <p:nvSpPr>
          <p:cNvPr id="26" name="Line 28"/>
          <p:cNvSpPr>
            <a:spLocks noChangeShapeType="1"/>
          </p:cNvSpPr>
          <p:nvPr/>
        </p:nvSpPr>
        <p:spPr bwMode="auto">
          <a:xfrm>
            <a:off x="5638800" y="2667000"/>
            <a:ext cx="0" cy="304800"/>
          </a:xfrm>
          <a:prstGeom prst="line">
            <a:avLst/>
          </a:prstGeom>
          <a:noFill/>
          <a:ln w="9525">
            <a:solidFill>
              <a:schemeClr val="tx1"/>
            </a:solidFill>
            <a:round/>
            <a:headEnd/>
            <a:tailEnd/>
          </a:ln>
        </p:spPr>
        <p:txBody>
          <a:bodyPr/>
          <a:lstStyle/>
          <a:p>
            <a:endParaRPr lang="en-US"/>
          </a:p>
        </p:txBody>
      </p:sp>
      <p:sp>
        <p:nvSpPr>
          <p:cNvPr id="27" name="Line 29"/>
          <p:cNvSpPr>
            <a:spLocks noChangeShapeType="1"/>
          </p:cNvSpPr>
          <p:nvPr/>
        </p:nvSpPr>
        <p:spPr bwMode="auto">
          <a:xfrm>
            <a:off x="5791200" y="2667000"/>
            <a:ext cx="0" cy="304800"/>
          </a:xfrm>
          <a:prstGeom prst="line">
            <a:avLst/>
          </a:prstGeom>
          <a:noFill/>
          <a:ln w="9525">
            <a:solidFill>
              <a:schemeClr val="tx1"/>
            </a:solidFill>
            <a:round/>
            <a:headEnd/>
            <a:tailEnd/>
          </a:ln>
        </p:spPr>
        <p:txBody>
          <a:bodyPr/>
          <a:lstStyle/>
          <a:p>
            <a:endParaRPr lang="en-US"/>
          </a:p>
        </p:txBody>
      </p:sp>
      <p:sp>
        <p:nvSpPr>
          <p:cNvPr id="28" name="Line 30"/>
          <p:cNvSpPr>
            <a:spLocks noChangeShapeType="1"/>
          </p:cNvSpPr>
          <p:nvPr/>
        </p:nvSpPr>
        <p:spPr bwMode="auto">
          <a:xfrm>
            <a:off x="5791200" y="3810000"/>
            <a:ext cx="0" cy="381000"/>
          </a:xfrm>
          <a:prstGeom prst="line">
            <a:avLst/>
          </a:prstGeom>
          <a:noFill/>
          <a:ln w="9525">
            <a:solidFill>
              <a:schemeClr val="tx1"/>
            </a:solidFill>
            <a:round/>
            <a:headEnd/>
            <a:tailEnd/>
          </a:ln>
        </p:spPr>
        <p:txBody>
          <a:bodyPr/>
          <a:lstStyle/>
          <a:p>
            <a:endParaRPr lang="en-US"/>
          </a:p>
        </p:txBody>
      </p:sp>
      <p:sp>
        <p:nvSpPr>
          <p:cNvPr id="29" name="Line 31"/>
          <p:cNvSpPr>
            <a:spLocks noChangeShapeType="1"/>
          </p:cNvSpPr>
          <p:nvPr/>
        </p:nvSpPr>
        <p:spPr bwMode="auto">
          <a:xfrm>
            <a:off x="5638800" y="3810000"/>
            <a:ext cx="0" cy="381000"/>
          </a:xfrm>
          <a:prstGeom prst="line">
            <a:avLst/>
          </a:prstGeom>
          <a:noFill/>
          <a:ln w="9525">
            <a:solidFill>
              <a:schemeClr val="tx1"/>
            </a:solidFill>
            <a:round/>
            <a:headEnd/>
            <a:tailEnd/>
          </a:ln>
        </p:spPr>
        <p:txBody>
          <a:bodyPr/>
          <a:lstStyle/>
          <a:p>
            <a:endParaRPr lang="en-US"/>
          </a:p>
        </p:txBody>
      </p:sp>
      <p:sp>
        <p:nvSpPr>
          <p:cNvPr id="30" name="Line 32"/>
          <p:cNvSpPr>
            <a:spLocks noChangeShapeType="1"/>
          </p:cNvSpPr>
          <p:nvPr/>
        </p:nvSpPr>
        <p:spPr bwMode="auto">
          <a:xfrm>
            <a:off x="5486400" y="3810000"/>
            <a:ext cx="0" cy="381000"/>
          </a:xfrm>
          <a:prstGeom prst="line">
            <a:avLst/>
          </a:prstGeom>
          <a:noFill/>
          <a:ln w="9525">
            <a:solidFill>
              <a:schemeClr val="tx1"/>
            </a:solidFill>
            <a:round/>
            <a:headEnd/>
            <a:tailEnd/>
          </a:ln>
        </p:spPr>
        <p:txBody>
          <a:bodyPr/>
          <a:lstStyle/>
          <a:p>
            <a:endParaRPr lang="en-US"/>
          </a:p>
        </p:txBody>
      </p:sp>
      <p:sp>
        <p:nvSpPr>
          <p:cNvPr id="31" name="Text Box 33"/>
          <p:cNvSpPr txBox="1">
            <a:spLocks noChangeArrowheads="1"/>
          </p:cNvSpPr>
          <p:nvPr/>
        </p:nvSpPr>
        <p:spPr bwMode="auto">
          <a:xfrm>
            <a:off x="4022725" y="4764088"/>
            <a:ext cx="184150" cy="457200"/>
          </a:xfrm>
          <a:prstGeom prst="rect">
            <a:avLst/>
          </a:prstGeom>
          <a:noFill/>
          <a:ln w="9525">
            <a:noFill/>
            <a:miter lim="800000"/>
            <a:headEnd/>
            <a:tailEnd/>
          </a:ln>
        </p:spPr>
        <p:txBody>
          <a:bodyPr wrap="none">
            <a:spAutoFit/>
          </a:bodyPr>
          <a:lstStyle/>
          <a:p>
            <a:endParaRPr lang="en-US"/>
          </a:p>
        </p:txBody>
      </p:sp>
      <p:sp>
        <p:nvSpPr>
          <p:cNvPr id="32" name="Line 34"/>
          <p:cNvSpPr>
            <a:spLocks noChangeShapeType="1"/>
          </p:cNvSpPr>
          <p:nvPr/>
        </p:nvSpPr>
        <p:spPr bwMode="auto">
          <a:xfrm>
            <a:off x="4191000" y="4800600"/>
            <a:ext cx="304800" cy="0"/>
          </a:xfrm>
          <a:prstGeom prst="line">
            <a:avLst/>
          </a:prstGeom>
          <a:noFill/>
          <a:ln w="9525">
            <a:solidFill>
              <a:schemeClr val="tx1"/>
            </a:solidFill>
            <a:round/>
            <a:headEnd/>
            <a:tailEnd/>
          </a:ln>
        </p:spPr>
        <p:txBody>
          <a:bodyPr/>
          <a:lstStyle/>
          <a:p>
            <a:endParaRPr lang="en-US"/>
          </a:p>
        </p:txBody>
      </p:sp>
      <p:sp>
        <p:nvSpPr>
          <p:cNvPr id="33" name="Text Box 35"/>
          <p:cNvSpPr txBox="1">
            <a:spLocks noChangeArrowheads="1"/>
          </p:cNvSpPr>
          <p:nvPr/>
        </p:nvSpPr>
        <p:spPr bwMode="auto">
          <a:xfrm>
            <a:off x="4038600" y="4724400"/>
            <a:ext cx="608013" cy="457200"/>
          </a:xfrm>
          <a:prstGeom prst="rect">
            <a:avLst/>
          </a:prstGeom>
          <a:noFill/>
          <a:ln w="9525">
            <a:noFill/>
            <a:miter lim="800000"/>
            <a:headEnd/>
            <a:tailEnd/>
          </a:ln>
        </p:spPr>
        <p:txBody>
          <a:bodyPr wrap="none">
            <a:spAutoFit/>
          </a:bodyPr>
          <a:lstStyle/>
          <a:p>
            <a:r>
              <a:rPr lang="en-US"/>
              <a:t>LM</a:t>
            </a:r>
          </a:p>
        </p:txBody>
      </p:sp>
      <p:graphicFrame>
        <p:nvGraphicFramePr>
          <p:cNvPr id="34" name="Object 2"/>
          <p:cNvGraphicFramePr>
            <a:graphicFrameLocks noChangeAspect="1"/>
          </p:cNvGraphicFramePr>
          <p:nvPr/>
        </p:nvGraphicFramePr>
        <p:xfrm>
          <a:off x="4495800" y="4572000"/>
          <a:ext cx="609600" cy="554038"/>
        </p:xfrm>
        <a:graphic>
          <a:graphicData uri="http://schemas.openxmlformats.org/presentationml/2006/ole">
            <mc:AlternateContent xmlns:mc="http://schemas.openxmlformats.org/markup-compatibility/2006">
              <mc:Choice xmlns:v="urn:schemas-microsoft-com:vml" Requires="v">
                <p:oleObj spid="_x0000_s5148" name="Equation" r:id="rId3" imgW="139680" imgH="126720" progId="Equation.3">
                  <p:embed/>
                </p:oleObj>
              </mc:Choice>
              <mc:Fallback>
                <p:oleObj name="Equation" r:id="rId3" imgW="139680" imgH="126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572000"/>
                        <a:ext cx="609600"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Line 37"/>
          <p:cNvSpPr>
            <a:spLocks noChangeShapeType="1"/>
          </p:cNvSpPr>
          <p:nvPr/>
        </p:nvSpPr>
        <p:spPr bwMode="auto">
          <a:xfrm>
            <a:off x="5029200" y="4800600"/>
            <a:ext cx="457200" cy="0"/>
          </a:xfrm>
          <a:prstGeom prst="line">
            <a:avLst/>
          </a:prstGeom>
          <a:noFill/>
          <a:ln w="9525">
            <a:solidFill>
              <a:schemeClr val="tx1"/>
            </a:solidFill>
            <a:round/>
            <a:headEnd/>
            <a:tailEnd/>
          </a:ln>
        </p:spPr>
        <p:txBody>
          <a:bodyPr/>
          <a:lstStyle/>
          <a:p>
            <a:endParaRPr lang="en-US"/>
          </a:p>
        </p:txBody>
      </p:sp>
      <p:sp>
        <p:nvSpPr>
          <p:cNvPr id="36" name="Text Box 38"/>
          <p:cNvSpPr txBox="1">
            <a:spLocks noChangeArrowheads="1"/>
          </p:cNvSpPr>
          <p:nvPr/>
        </p:nvSpPr>
        <p:spPr bwMode="auto">
          <a:xfrm>
            <a:off x="4953000" y="4724400"/>
            <a:ext cx="641350" cy="457200"/>
          </a:xfrm>
          <a:prstGeom prst="rect">
            <a:avLst/>
          </a:prstGeom>
          <a:noFill/>
          <a:ln w="9525">
            <a:noFill/>
            <a:miter lim="800000"/>
            <a:headEnd/>
            <a:tailEnd/>
          </a:ln>
        </p:spPr>
        <p:txBody>
          <a:bodyPr wrap="none">
            <a:spAutoFit/>
          </a:bodyPr>
          <a:lstStyle/>
          <a:p>
            <a:r>
              <a:rPr lang="en-US"/>
              <a:t>ON</a:t>
            </a:r>
          </a:p>
        </p:txBody>
      </p:sp>
      <p:sp>
        <p:nvSpPr>
          <p:cNvPr id="37" name="Text Box 39"/>
          <p:cNvSpPr txBox="1">
            <a:spLocks noChangeArrowheads="1"/>
          </p:cNvSpPr>
          <p:nvPr/>
        </p:nvSpPr>
        <p:spPr bwMode="auto">
          <a:xfrm>
            <a:off x="4479925" y="5221288"/>
            <a:ext cx="693738" cy="457200"/>
          </a:xfrm>
          <a:prstGeom prst="rect">
            <a:avLst/>
          </a:prstGeom>
          <a:noFill/>
          <a:ln w="9525">
            <a:noFill/>
            <a:miter lim="800000"/>
            <a:headEnd/>
            <a:tailEnd/>
          </a:ln>
        </p:spPr>
        <p:txBody>
          <a:bodyPr wrap="none">
            <a:spAutoFit/>
          </a:bodyPr>
          <a:lstStyle/>
          <a:p>
            <a:r>
              <a:rPr lang="en-US"/>
              <a:t>and</a:t>
            </a:r>
          </a:p>
        </p:txBody>
      </p:sp>
      <p:sp>
        <p:nvSpPr>
          <p:cNvPr id="38" name="Line 40"/>
          <p:cNvSpPr>
            <a:spLocks noChangeShapeType="1"/>
          </p:cNvSpPr>
          <p:nvPr/>
        </p:nvSpPr>
        <p:spPr bwMode="auto">
          <a:xfrm>
            <a:off x="4191000" y="5867400"/>
            <a:ext cx="381000" cy="0"/>
          </a:xfrm>
          <a:prstGeom prst="line">
            <a:avLst/>
          </a:prstGeom>
          <a:noFill/>
          <a:ln w="9525">
            <a:solidFill>
              <a:schemeClr val="tx1"/>
            </a:solidFill>
            <a:round/>
            <a:headEnd/>
            <a:tailEnd/>
          </a:ln>
        </p:spPr>
        <p:txBody>
          <a:bodyPr/>
          <a:lstStyle/>
          <a:p>
            <a:endParaRPr lang="en-US"/>
          </a:p>
        </p:txBody>
      </p:sp>
      <p:sp>
        <p:nvSpPr>
          <p:cNvPr id="39" name="Text Box 41"/>
          <p:cNvSpPr txBox="1">
            <a:spLocks noChangeArrowheads="1"/>
          </p:cNvSpPr>
          <p:nvPr/>
        </p:nvSpPr>
        <p:spPr bwMode="auto">
          <a:xfrm>
            <a:off x="4098925" y="5830888"/>
            <a:ext cx="590550" cy="457200"/>
          </a:xfrm>
          <a:prstGeom prst="rect">
            <a:avLst/>
          </a:prstGeom>
          <a:noFill/>
          <a:ln w="9525">
            <a:noFill/>
            <a:miter lim="800000"/>
            <a:headEnd/>
            <a:tailEnd/>
          </a:ln>
        </p:spPr>
        <p:txBody>
          <a:bodyPr wrap="none">
            <a:spAutoFit/>
          </a:bodyPr>
          <a:lstStyle/>
          <a:p>
            <a:r>
              <a:rPr lang="en-US"/>
              <a:t>LO</a:t>
            </a:r>
          </a:p>
        </p:txBody>
      </p:sp>
      <p:graphicFrame>
        <p:nvGraphicFramePr>
          <p:cNvPr id="40" name="Object 3"/>
          <p:cNvGraphicFramePr>
            <a:graphicFrameLocks noChangeAspect="1"/>
          </p:cNvGraphicFramePr>
          <p:nvPr/>
        </p:nvGraphicFramePr>
        <p:xfrm>
          <a:off x="4572000" y="5715000"/>
          <a:ext cx="609600" cy="554038"/>
        </p:xfrm>
        <a:graphic>
          <a:graphicData uri="http://schemas.openxmlformats.org/presentationml/2006/ole">
            <mc:AlternateContent xmlns:mc="http://schemas.openxmlformats.org/markup-compatibility/2006">
              <mc:Choice xmlns:v="urn:schemas-microsoft-com:vml" Requires="v">
                <p:oleObj spid="_x0000_s5149" name="Equation" r:id="rId5" imgW="139680" imgH="126720" progId="Equation.3">
                  <p:embed/>
                </p:oleObj>
              </mc:Choice>
              <mc:Fallback>
                <p:oleObj name="Equation" r:id="rId5" imgW="139680" imgH="12672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715000"/>
                        <a:ext cx="609600"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 Box 43"/>
          <p:cNvSpPr txBox="1">
            <a:spLocks noChangeArrowheads="1"/>
          </p:cNvSpPr>
          <p:nvPr/>
        </p:nvSpPr>
        <p:spPr bwMode="auto">
          <a:xfrm>
            <a:off x="5029200" y="5791200"/>
            <a:ext cx="658813" cy="457200"/>
          </a:xfrm>
          <a:prstGeom prst="rect">
            <a:avLst/>
          </a:prstGeom>
          <a:noFill/>
          <a:ln w="9525">
            <a:noFill/>
            <a:miter lim="800000"/>
            <a:headEnd/>
            <a:tailEnd/>
          </a:ln>
        </p:spPr>
        <p:txBody>
          <a:bodyPr wrap="none">
            <a:spAutoFit/>
          </a:bodyPr>
          <a:lstStyle/>
          <a:p>
            <a:r>
              <a:rPr lang="en-US"/>
              <a:t>MN</a:t>
            </a:r>
          </a:p>
        </p:txBody>
      </p:sp>
      <p:sp>
        <p:nvSpPr>
          <p:cNvPr id="42" name="Line 44"/>
          <p:cNvSpPr>
            <a:spLocks noChangeShapeType="1"/>
          </p:cNvSpPr>
          <p:nvPr/>
        </p:nvSpPr>
        <p:spPr bwMode="auto">
          <a:xfrm>
            <a:off x="5105400" y="5867400"/>
            <a:ext cx="4572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par>
                          <p:cTn id="18" fill="hold">
                            <p:stCondLst>
                              <p:cond delay="0"/>
                            </p:stCondLst>
                            <p:childTnLst>
                              <p:par>
                                <p:cTn id="19" presetID="24"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childTnLst>
                          </p:cTn>
                        </p:par>
                        <p:par>
                          <p:cTn id="22" fill="hold">
                            <p:stCondLst>
                              <p:cond delay="0"/>
                            </p:stCondLst>
                            <p:childTnLst>
                              <p:par>
                                <p:cTn id="23" presetID="24"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to="" calcmode="lin" valueType="num">
                                      <p:cBhvr>
                                        <p:cTn id="25" dur="1" fill="hold"/>
                                        <p:tgtEl>
                                          <p:spTgt spid="6"/>
                                        </p:tgtEl>
                                        <p:attrNameLst>
                                          <p:attrName/>
                                        </p:attrNameLst>
                                      </p:cBhvr>
                                    </p:anim>
                                  </p:childTnLst>
                                </p:cTn>
                              </p:par>
                            </p:childTnLst>
                          </p:cTn>
                        </p:par>
                        <p:par>
                          <p:cTn id="26" fill="hold">
                            <p:stCondLst>
                              <p:cond delay="0"/>
                            </p:stCondLst>
                            <p:childTnLst>
                              <p:par>
                                <p:cTn id="27" presetID="24"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to="" calcmode="lin" valueType="num">
                                      <p:cBhvr>
                                        <p:cTn id="29" dur="1" fill="hold"/>
                                        <p:tgtEl>
                                          <p:spTgt spid="7"/>
                                        </p:tgtEl>
                                        <p:attrNameLst>
                                          <p:attrName/>
                                        </p:attrNameLst>
                                      </p:cBhvr>
                                    </p:anim>
                                  </p:childTnLst>
                                </p:cTn>
                              </p:par>
                            </p:childTnLst>
                          </p:cTn>
                        </p:par>
                        <p:par>
                          <p:cTn id="30" fill="hold">
                            <p:stCondLst>
                              <p:cond delay="0"/>
                            </p:stCondLst>
                            <p:childTnLst>
                              <p:par>
                                <p:cTn id="31" presetID="24"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to="" calcmode="lin" valueType="num">
                                      <p:cBhvr>
                                        <p:cTn id="33" dur="1" fill="hold"/>
                                        <p:tgtEl>
                                          <p:spTgt spid="8"/>
                                        </p:tgtEl>
                                        <p:attrNameLst>
                                          <p:attrName/>
                                        </p:attrNameLst>
                                      </p:cBhvr>
                                    </p:anim>
                                  </p:childTnLst>
                                </p:cTn>
                              </p:par>
                            </p:childTnLst>
                          </p:cTn>
                        </p:par>
                        <p:par>
                          <p:cTn id="34" fill="hold">
                            <p:stCondLst>
                              <p:cond delay="0"/>
                            </p:stCondLst>
                            <p:childTnLst>
                              <p:par>
                                <p:cTn id="35" presetID="24"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par>
                          <p:cTn id="38" fill="hold">
                            <p:stCondLst>
                              <p:cond delay="0"/>
                            </p:stCondLst>
                            <p:childTnLst>
                              <p:par>
                                <p:cTn id="39" presetID="24"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to="" calcmode="lin" valueType="num">
                                      <p:cBhvr>
                                        <p:cTn id="41" dur="1" fill="hold"/>
                                        <p:tgtEl>
                                          <p:spTgt spid="10"/>
                                        </p:tgtEl>
                                        <p:attrNameLst>
                                          <p:attrName/>
                                        </p:attrNameLst>
                                      </p:cBhvr>
                                    </p:anim>
                                  </p:childTnLst>
                                </p:cTn>
                              </p:par>
                            </p:childTnLst>
                          </p:cTn>
                        </p:par>
                        <p:par>
                          <p:cTn id="42" fill="hold">
                            <p:stCondLst>
                              <p:cond delay="0"/>
                            </p:stCondLst>
                            <p:childTnLst>
                              <p:par>
                                <p:cTn id="43" presetID="24"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to="" calcmode="lin" valueType="num">
                                      <p:cBhvr>
                                        <p:cTn id="45" dur="1" fill="hold"/>
                                        <p:tgtEl>
                                          <p:spTgt spid="11"/>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to="" calcmode="lin" valueType="num">
                                      <p:cBhvr>
                                        <p:cTn id="50" dur="1" fill="hold"/>
                                        <p:tgtEl>
                                          <p:spTgt spid="12"/>
                                        </p:tgtEl>
                                        <p:attrNameLst>
                                          <p:attrName/>
                                        </p:attrNameLst>
                                      </p:cBhvr>
                                    </p:anim>
                                  </p:childTnLst>
                                </p:cTn>
                              </p:par>
                            </p:childTnLst>
                          </p:cTn>
                        </p:par>
                        <p:par>
                          <p:cTn id="51" fill="hold">
                            <p:stCondLst>
                              <p:cond delay="0"/>
                            </p:stCondLst>
                            <p:childTnLst>
                              <p:par>
                                <p:cTn id="52" presetID="24"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to="" calcmode="lin" valueType="num">
                                      <p:cBhvr>
                                        <p:cTn id="54" dur="1" fill="hold"/>
                                        <p:tgtEl>
                                          <p:spTgt spid="13"/>
                                        </p:tgtEl>
                                        <p:attrNameLst>
                                          <p:attrName/>
                                        </p:attrNameLst>
                                      </p:cBhvr>
                                    </p:anim>
                                  </p:childTnLst>
                                </p:cTn>
                              </p:par>
                            </p:childTnLst>
                          </p:cTn>
                        </p:par>
                        <p:par>
                          <p:cTn id="55" fill="hold">
                            <p:stCondLst>
                              <p:cond delay="0"/>
                            </p:stCondLst>
                            <p:childTnLst>
                              <p:par>
                                <p:cTn id="56" presetID="24"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to="" calcmode="lin" valueType="num">
                                      <p:cBhvr>
                                        <p:cTn id="58" dur="1" fill="hold"/>
                                        <p:tgtEl>
                                          <p:spTgt spid="14"/>
                                        </p:tgtEl>
                                        <p:attrNameLst>
                                          <p:attrName/>
                                        </p:attrNameLst>
                                      </p:cBhvr>
                                    </p:anim>
                                  </p:childTnLst>
                                </p:cTn>
                              </p:par>
                            </p:childTnLst>
                          </p:cTn>
                        </p:par>
                        <p:par>
                          <p:cTn id="59" fill="hold">
                            <p:stCondLst>
                              <p:cond delay="0"/>
                            </p:stCondLst>
                            <p:childTnLst>
                              <p:par>
                                <p:cTn id="60" presetID="24"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to="" calcmode="lin" valueType="num">
                                      <p:cBhvr>
                                        <p:cTn id="62" dur="1" fill="hold"/>
                                        <p:tgtEl>
                                          <p:spTgt spid="15"/>
                                        </p:tgtEl>
                                        <p:attrNameLst>
                                          <p:attrName/>
                                        </p:attrNameLst>
                                      </p:cBhvr>
                                    </p:anim>
                                  </p:childTnLst>
                                </p:cTn>
                              </p:par>
                            </p:childTnLst>
                          </p:cTn>
                        </p:par>
                        <p:par>
                          <p:cTn id="63" fill="hold">
                            <p:stCondLst>
                              <p:cond delay="0"/>
                            </p:stCondLst>
                            <p:childTnLst>
                              <p:par>
                                <p:cTn id="64" presetID="24"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to="" calcmode="lin" valueType="num">
                                      <p:cBhvr>
                                        <p:cTn id="66" dur="1" fill="hold"/>
                                        <p:tgtEl>
                                          <p:spTgt spid="16"/>
                                        </p:tgtEl>
                                        <p:attrNameLst>
                                          <p:attrName/>
                                        </p:attrNameLst>
                                      </p:cBhvr>
                                    </p:anim>
                                  </p:childTnLst>
                                </p:cTn>
                              </p:par>
                            </p:childTnLst>
                          </p:cTn>
                        </p:par>
                        <p:par>
                          <p:cTn id="67" fill="hold">
                            <p:stCondLst>
                              <p:cond delay="0"/>
                            </p:stCondLst>
                            <p:childTnLst>
                              <p:par>
                                <p:cTn id="68" presetID="24"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to="" calcmode="lin" valueType="num">
                                      <p:cBhvr>
                                        <p:cTn id="70" dur="1" fill="hold"/>
                                        <p:tgtEl>
                                          <p:spTgt spid="17"/>
                                        </p:tgtEl>
                                        <p:attrNameLst>
                                          <p:attrName/>
                                        </p:attrNameLst>
                                      </p:cBhvr>
                                    </p:anim>
                                  </p:childTnLst>
                                </p:cTn>
                              </p:par>
                            </p:childTnLst>
                          </p:cTn>
                        </p:par>
                        <p:par>
                          <p:cTn id="71" fill="hold">
                            <p:stCondLst>
                              <p:cond delay="0"/>
                            </p:stCondLst>
                            <p:childTnLst>
                              <p:par>
                                <p:cTn id="72" presetID="24"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to="" calcmode="lin" valueType="num">
                                      <p:cBhvr>
                                        <p:cTn id="74" dur="1" fill="hold"/>
                                        <p:tgtEl>
                                          <p:spTgt spid="18"/>
                                        </p:tgtEl>
                                        <p:attrNameLst>
                                          <p:attrName/>
                                        </p:attrNameLst>
                                      </p:cBhvr>
                                    </p:anim>
                                  </p:childTnLst>
                                </p:cTn>
                              </p:par>
                            </p:childTnLst>
                          </p:cTn>
                        </p:par>
                        <p:par>
                          <p:cTn id="75" fill="hold">
                            <p:stCondLst>
                              <p:cond delay="0"/>
                            </p:stCondLst>
                            <p:childTnLst>
                              <p:par>
                                <p:cTn id="76" presetID="24"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to="" calcmode="lin" valueType="num">
                                      <p:cBhvr>
                                        <p:cTn id="78" dur="1" fill="hold"/>
                                        <p:tgtEl>
                                          <p:spTgt spid="19"/>
                                        </p:tgtEl>
                                        <p:attrNameLst>
                                          <p:attrName/>
                                        </p:attrNameLst>
                                      </p:cBhvr>
                                    </p:anim>
                                  </p:childTnLst>
                                </p:cTn>
                              </p:par>
                            </p:childTnLst>
                          </p:cTn>
                        </p:par>
                        <p:par>
                          <p:cTn id="79" fill="hold">
                            <p:stCondLst>
                              <p:cond delay="0"/>
                            </p:stCondLst>
                            <p:childTnLst>
                              <p:par>
                                <p:cTn id="80" presetID="24"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to="" calcmode="lin" valueType="num">
                                      <p:cBhvr>
                                        <p:cTn id="82" dur="1" fill="hold"/>
                                        <p:tgtEl>
                                          <p:spTgt spid="20"/>
                                        </p:tgtEl>
                                        <p:attrNameLst>
                                          <p:attrName/>
                                        </p:attrNameLst>
                                      </p:cBhvr>
                                    </p:anim>
                                  </p:childTnLst>
                                </p:cTn>
                              </p:par>
                            </p:childTnLst>
                          </p:cTn>
                        </p:par>
                        <p:par>
                          <p:cTn id="83" fill="hold">
                            <p:stCondLst>
                              <p:cond delay="0"/>
                            </p:stCondLst>
                            <p:childTnLst>
                              <p:par>
                                <p:cTn id="84" presetID="24" presetClass="entr" presetSubtype="0"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 to="" calcmode="lin" valueType="num">
                                      <p:cBhvr>
                                        <p:cTn id="86" dur="1" fill="hold"/>
                                        <p:tgtEl>
                                          <p:spTgt spid="22"/>
                                        </p:tgtEl>
                                        <p:attrNameLst>
                                          <p:attrName/>
                                        </p:attrNameLst>
                                      </p:cBhvr>
                                    </p:anim>
                                  </p:childTnLst>
                                </p:cTn>
                              </p:par>
                            </p:childTnLst>
                          </p:cTn>
                        </p:par>
                        <p:par>
                          <p:cTn id="87" fill="hold">
                            <p:stCondLst>
                              <p:cond delay="0"/>
                            </p:stCondLst>
                            <p:childTnLst>
                              <p:par>
                                <p:cTn id="88" presetID="24" presetClass="entr" presetSubtype="0"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to="" calcmode="lin" valueType="num">
                                      <p:cBhvr>
                                        <p:cTn id="90" dur="1" fill="hold"/>
                                        <p:tgtEl>
                                          <p:spTgt spid="21"/>
                                        </p:tgtEl>
                                        <p:attrNameLst>
                                          <p:attrName/>
                                        </p:attrNameLst>
                                      </p:cBhvr>
                                    </p:anim>
                                  </p:childTnLst>
                                </p:cTn>
                              </p:par>
                            </p:childTnLst>
                          </p:cTn>
                        </p:par>
                        <p:par>
                          <p:cTn id="91" fill="hold">
                            <p:stCondLst>
                              <p:cond delay="0"/>
                            </p:stCondLst>
                            <p:childTnLst>
                              <p:par>
                                <p:cTn id="92" presetID="24"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to="" calcmode="lin" valueType="num">
                                      <p:cBhvr>
                                        <p:cTn id="94" dur="1" fill="hold"/>
                                        <p:tgtEl>
                                          <p:spTgt spid="23"/>
                                        </p:tgtEl>
                                        <p:attrNameLst>
                                          <p:attrName/>
                                        </p:attrNameLst>
                                      </p:cBhvr>
                                    </p:anim>
                                  </p:childTnLst>
                                </p:cTn>
                              </p:par>
                            </p:childTnLst>
                          </p:cTn>
                        </p:par>
                        <p:par>
                          <p:cTn id="95" fill="hold">
                            <p:stCondLst>
                              <p:cond delay="0"/>
                            </p:stCondLst>
                            <p:childTnLst>
                              <p:par>
                                <p:cTn id="96" presetID="24"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 to="" calcmode="lin" valueType="num">
                                      <p:cBhvr>
                                        <p:cTn id="98" dur="1" fill="hold"/>
                                        <p:tgtEl>
                                          <p:spTgt spid="24"/>
                                        </p:tgtEl>
                                        <p:attrNameLst>
                                          <p:attrName/>
                                        </p:attrNameLst>
                                      </p:cBhvr>
                                    </p:anim>
                                  </p:childTnLst>
                                </p:cTn>
                              </p:par>
                            </p:childTnLst>
                          </p:cTn>
                        </p:par>
                        <p:par>
                          <p:cTn id="99" fill="hold">
                            <p:stCondLst>
                              <p:cond delay="0"/>
                            </p:stCondLst>
                            <p:childTnLst>
                              <p:par>
                                <p:cTn id="100" presetID="24" presetClass="entr" presetSubtype="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to="" calcmode="lin" valueType="num">
                                      <p:cBhvr>
                                        <p:cTn id="102" dur="1" fill="hold"/>
                                        <p:tgtEl>
                                          <p:spTgt spid="25"/>
                                        </p:tgtEl>
                                        <p:attrNameLst>
                                          <p:attrName/>
                                        </p:attrNameLst>
                                      </p:cBhvr>
                                    </p:anim>
                                  </p:childTnLst>
                                </p:cTn>
                              </p:par>
                            </p:childTnLst>
                          </p:cTn>
                        </p:par>
                        <p:par>
                          <p:cTn id="103" fill="hold">
                            <p:stCondLst>
                              <p:cond delay="0"/>
                            </p:stCondLst>
                            <p:childTnLst>
                              <p:par>
                                <p:cTn id="104" presetID="24" presetClass="entr" presetSubtype="0"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to="" calcmode="lin" valueType="num">
                                      <p:cBhvr>
                                        <p:cTn id="106" dur="1" fill="hold"/>
                                        <p:tgtEl>
                                          <p:spTgt spid="26"/>
                                        </p:tgtEl>
                                        <p:attrNameLst>
                                          <p:attrName/>
                                        </p:attrNameLst>
                                      </p:cBhvr>
                                    </p:anim>
                                  </p:childTnLst>
                                </p:cTn>
                              </p:par>
                            </p:childTnLst>
                          </p:cTn>
                        </p:par>
                        <p:par>
                          <p:cTn id="107" fill="hold">
                            <p:stCondLst>
                              <p:cond delay="0"/>
                            </p:stCondLst>
                            <p:childTnLst>
                              <p:par>
                                <p:cTn id="108" presetID="24"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 to="" calcmode="lin" valueType="num">
                                      <p:cBhvr>
                                        <p:cTn id="110" dur="1" fill="hold"/>
                                        <p:tgtEl>
                                          <p:spTgt spid="27"/>
                                        </p:tgtEl>
                                        <p:attrNameLst>
                                          <p:attrName/>
                                        </p:attrNameLst>
                                      </p:cBhvr>
                                    </p:anim>
                                  </p:childTnLst>
                                </p:cTn>
                              </p:par>
                            </p:childTnLst>
                          </p:cTn>
                        </p:par>
                        <p:par>
                          <p:cTn id="111" fill="hold">
                            <p:stCondLst>
                              <p:cond delay="0"/>
                            </p:stCondLst>
                            <p:childTnLst>
                              <p:par>
                                <p:cTn id="112" presetID="24" presetClass="entr" presetSubtype="0"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to="" calcmode="lin" valueType="num">
                                      <p:cBhvr>
                                        <p:cTn id="114" dur="1" fill="hold"/>
                                        <p:tgtEl>
                                          <p:spTgt spid="28"/>
                                        </p:tgtEl>
                                        <p:attrNameLst>
                                          <p:attrName/>
                                        </p:attrNameLst>
                                      </p:cBhvr>
                                    </p:anim>
                                  </p:childTnLst>
                                </p:cTn>
                              </p:par>
                            </p:childTnLst>
                          </p:cTn>
                        </p:par>
                        <p:par>
                          <p:cTn id="115" fill="hold">
                            <p:stCondLst>
                              <p:cond delay="0"/>
                            </p:stCondLst>
                            <p:childTnLst>
                              <p:par>
                                <p:cTn id="116" presetID="24" presetClass="entr" presetSubtype="0"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to="" calcmode="lin" valueType="num">
                                      <p:cBhvr>
                                        <p:cTn id="118" dur="1" fill="hold"/>
                                        <p:tgtEl>
                                          <p:spTgt spid="29"/>
                                        </p:tgtEl>
                                        <p:attrNameLst>
                                          <p:attrName/>
                                        </p:attrNameLst>
                                      </p:cBhvr>
                                    </p:anim>
                                  </p:childTnLst>
                                </p:cTn>
                              </p:par>
                            </p:childTnLst>
                          </p:cTn>
                        </p:par>
                        <p:par>
                          <p:cTn id="119" fill="hold">
                            <p:stCondLst>
                              <p:cond delay="0"/>
                            </p:stCondLst>
                            <p:childTnLst>
                              <p:par>
                                <p:cTn id="120" presetID="24" presetClass="entr" presetSubtype="0"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 to="" calcmode="lin" valueType="num">
                                      <p:cBhvr>
                                        <p:cTn id="122" dur="1" fill="hold"/>
                                        <p:tgtEl>
                                          <p:spTgt spid="30"/>
                                        </p:tgtEl>
                                        <p:attrNameLst>
                                          <p:attrName/>
                                        </p:attrNameLst>
                                      </p:cBhvr>
                                    </p:anim>
                                  </p:childTnLst>
                                </p:cTn>
                              </p:par>
                            </p:childTnLst>
                          </p:cTn>
                        </p:par>
                      </p:childTnLst>
                    </p:cTn>
                  </p:par>
                  <p:par>
                    <p:cTn id="123" fill="hold">
                      <p:stCondLst>
                        <p:cond delay="indefinite"/>
                      </p:stCondLst>
                      <p:childTnLst>
                        <p:par>
                          <p:cTn id="124" fill="hold">
                            <p:stCondLst>
                              <p:cond delay="0"/>
                            </p:stCondLst>
                            <p:childTnLst>
                              <p:par>
                                <p:cTn id="125" presetID="24" presetClass="entr" presetSubtype="0" fill="hold" grpId="0" nodeType="clickEffect" nodePh="1">
                                  <p:stCondLst>
                                    <p:cond delay="0"/>
                                  </p:stCondLst>
                                  <p:endCondLst>
                                    <p:cond evt="begin" delay="0">
                                      <p:tn val="125"/>
                                    </p:cond>
                                  </p:endCondLst>
                                  <p:childTnLst>
                                    <p:set>
                                      <p:cBhvr>
                                        <p:cTn id="126" dur="1" fill="hold">
                                          <p:stCondLst>
                                            <p:cond delay="0"/>
                                          </p:stCondLst>
                                        </p:cTn>
                                        <p:tgtEl>
                                          <p:spTgt spid="31"/>
                                        </p:tgtEl>
                                        <p:attrNameLst>
                                          <p:attrName>style.visibility</p:attrName>
                                        </p:attrNameLst>
                                      </p:cBhvr>
                                      <p:to>
                                        <p:strVal val="visible"/>
                                      </p:to>
                                    </p:set>
                                    <p:anim to="" calcmode="lin" valueType="num">
                                      <p:cBhvr>
                                        <p:cTn id="127" dur="1" fill="hold"/>
                                        <p:tgtEl>
                                          <p:spTgt spid="31"/>
                                        </p:tgtEl>
                                        <p:attrNameLst>
                                          <p:attrName/>
                                        </p:attrNameLst>
                                      </p:cBhvr>
                                    </p:anim>
                                  </p:childTnLst>
                                </p:cTn>
                              </p:par>
                              <p:par>
                                <p:cTn id="128" presetID="24" presetClass="entr" presetSubtype="0" fill="hold" grpId="0" nodeType="withEffect">
                                  <p:stCondLst>
                                    <p:cond delay="0"/>
                                  </p:stCondLst>
                                  <p:childTnLst>
                                    <p:set>
                                      <p:cBhvr>
                                        <p:cTn id="129" dur="1" fill="hold">
                                          <p:stCondLst>
                                            <p:cond delay="0"/>
                                          </p:stCondLst>
                                        </p:cTn>
                                        <p:tgtEl>
                                          <p:spTgt spid="32"/>
                                        </p:tgtEl>
                                        <p:attrNameLst>
                                          <p:attrName>style.visibility</p:attrName>
                                        </p:attrNameLst>
                                      </p:cBhvr>
                                      <p:to>
                                        <p:strVal val="visible"/>
                                      </p:to>
                                    </p:set>
                                    <p:anim to="" calcmode="lin" valueType="num">
                                      <p:cBhvr>
                                        <p:cTn id="130" dur="1" fill="hold"/>
                                        <p:tgtEl>
                                          <p:spTgt spid="32"/>
                                        </p:tgtEl>
                                        <p:attrNameLst>
                                          <p:attrName/>
                                        </p:attrNameLst>
                                      </p:cBhvr>
                                    </p:anim>
                                  </p:childTnLst>
                                </p:cTn>
                              </p:par>
                              <p:par>
                                <p:cTn id="131" presetID="24" presetClass="entr" presetSubtype="0"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to="" calcmode="lin" valueType="num">
                                      <p:cBhvr>
                                        <p:cTn id="133" dur="1" fill="hold"/>
                                        <p:tgtEl>
                                          <p:spTgt spid="33"/>
                                        </p:tgtEl>
                                        <p:attrNameLst>
                                          <p:attrName/>
                                        </p:attrNameLst>
                                      </p:cBhvr>
                                    </p:anim>
                                  </p:childTnLst>
                                </p:cTn>
                              </p:par>
                              <p:par>
                                <p:cTn id="134" presetID="24" presetClass="entr" presetSubtype="0" fill="hold" nodeType="withEffect">
                                  <p:stCondLst>
                                    <p:cond delay="0"/>
                                  </p:stCondLst>
                                  <p:childTnLst>
                                    <p:set>
                                      <p:cBhvr>
                                        <p:cTn id="135" dur="1" fill="hold">
                                          <p:stCondLst>
                                            <p:cond delay="0"/>
                                          </p:stCondLst>
                                        </p:cTn>
                                        <p:tgtEl>
                                          <p:spTgt spid="34"/>
                                        </p:tgtEl>
                                        <p:attrNameLst>
                                          <p:attrName>style.visibility</p:attrName>
                                        </p:attrNameLst>
                                      </p:cBhvr>
                                      <p:to>
                                        <p:strVal val="visible"/>
                                      </p:to>
                                    </p:set>
                                    <p:anim to="" calcmode="lin" valueType="num">
                                      <p:cBhvr>
                                        <p:cTn id="136" dur="1" fill="hold"/>
                                        <p:tgtEl>
                                          <p:spTgt spid="34"/>
                                        </p:tgtEl>
                                        <p:attrNameLst>
                                          <p:attrName/>
                                        </p:attrNameLst>
                                      </p:cBhvr>
                                    </p:anim>
                                  </p:childTnLst>
                                </p:cTn>
                              </p:par>
                              <p:par>
                                <p:cTn id="137" presetID="24" presetClass="entr" presetSubtype="0"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 to="" calcmode="lin" valueType="num">
                                      <p:cBhvr>
                                        <p:cTn id="139" dur="1" fill="hold"/>
                                        <p:tgtEl>
                                          <p:spTgt spid="35"/>
                                        </p:tgtEl>
                                        <p:attrNameLst>
                                          <p:attrName/>
                                        </p:attrNameLst>
                                      </p:cBhvr>
                                    </p:anim>
                                  </p:childTnLst>
                                </p:cTn>
                              </p:par>
                              <p:par>
                                <p:cTn id="140" presetID="24" presetClass="entr" presetSubtype="0" fill="hold" grpId="0" nodeType="withEffect">
                                  <p:stCondLst>
                                    <p:cond delay="0"/>
                                  </p:stCondLst>
                                  <p:childTnLst>
                                    <p:set>
                                      <p:cBhvr>
                                        <p:cTn id="141" dur="1" fill="hold">
                                          <p:stCondLst>
                                            <p:cond delay="0"/>
                                          </p:stCondLst>
                                        </p:cTn>
                                        <p:tgtEl>
                                          <p:spTgt spid="36"/>
                                        </p:tgtEl>
                                        <p:attrNameLst>
                                          <p:attrName>style.visibility</p:attrName>
                                        </p:attrNameLst>
                                      </p:cBhvr>
                                      <p:to>
                                        <p:strVal val="visible"/>
                                      </p:to>
                                    </p:set>
                                    <p:anim to="" calcmode="lin" valueType="num">
                                      <p:cBhvr>
                                        <p:cTn id="142" dur="1" fill="hold"/>
                                        <p:tgtEl>
                                          <p:spTgt spid="36"/>
                                        </p:tgtEl>
                                        <p:attrNameLst>
                                          <p:attrName/>
                                        </p:attrNameLst>
                                      </p:cBhvr>
                                    </p:anim>
                                  </p:childTnLst>
                                </p:cTn>
                              </p:par>
                              <p:par>
                                <p:cTn id="143" presetID="24" presetClass="entr" presetSubtype="0"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 to="" calcmode="lin" valueType="num">
                                      <p:cBhvr>
                                        <p:cTn id="145" dur="1" fill="hold"/>
                                        <p:tgtEl>
                                          <p:spTgt spid="37"/>
                                        </p:tgtEl>
                                        <p:attrNameLst>
                                          <p:attrName/>
                                        </p:attrNameLst>
                                      </p:cBhvr>
                                    </p:anim>
                                  </p:childTnLst>
                                </p:cTn>
                              </p:par>
                              <p:par>
                                <p:cTn id="146" presetID="24" presetClass="entr" presetSubtype="0" fill="hold" grpId="0" nodeType="withEffect">
                                  <p:stCondLst>
                                    <p:cond delay="0"/>
                                  </p:stCondLst>
                                  <p:childTnLst>
                                    <p:set>
                                      <p:cBhvr>
                                        <p:cTn id="147" dur="1" fill="hold">
                                          <p:stCondLst>
                                            <p:cond delay="0"/>
                                          </p:stCondLst>
                                        </p:cTn>
                                        <p:tgtEl>
                                          <p:spTgt spid="38"/>
                                        </p:tgtEl>
                                        <p:attrNameLst>
                                          <p:attrName>style.visibility</p:attrName>
                                        </p:attrNameLst>
                                      </p:cBhvr>
                                      <p:to>
                                        <p:strVal val="visible"/>
                                      </p:to>
                                    </p:set>
                                    <p:anim to="" calcmode="lin" valueType="num">
                                      <p:cBhvr>
                                        <p:cTn id="148" dur="1" fill="hold"/>
                                        <p:tgtEl>
                                          <p:spTgt spid="38"/>
                                        </p:tgtEl>
                                        <p:attrNameLst>
                                          <p:attrName/>
                                        </p:attrNameLst>
                                      </p:cBhvr>
                                    </p:anim>
                                  </p:childTnLst>
                                </p:cTn>
                              </p:par>
                              <p:par>
                                <p:cTn id="149" presetID="24" presetClass="entr" presetSubtype="0" fill="hold" grpId="0" nodeType="withEffect">
                                  <p:stCondLst>
                                    <p:cond delay="0"/>
                                  </p:stCondLst>
                                  <p:childTnLst>
                                    <p:set>
                                      <p:cBhvr>
                                        <p:cTn id="150" dur="1" fill="hold">
                                          <p:stCondLst>
                                            <p:cond delay="0"/>
                                          </p:stCondLst>
                                        </p:cTn>
                                        <p:tgtEl>
                                          <p:spTgt spid="39"/>
                                        </p:tgtEl>
                                        <p:attrNameLst>
                                          <p:attrName>style.visibility</p:attrName>
                                        </p:attrNameLst>
                                      </p:cBhvr>
                                      <p:to>
                                        <p:strVal val="visible"/>
                                      </p:to>
                                    </p:set>
                                    <p:anim to="" calcmode="lin" valueType="num">
                                      <p:cBhvr>
                                        <p:cTn id="151" dur="1" fill="hold"/>
                                        <p:tgtEl>
                                          <p:spTgt spid="39"/>
                                        </p:tgtEl>
                                        <p:attrNameLst>
                                          <p:attrName/>
                                        </p:attrNameLst>
                                      </p:cBhvr>
                                    </p:anim>
                                  </p:childTnLst>
                                </p:cTn>
                              </p:par>
                              <p:par>
                                <p:cTn id="152" presetID="24" presetClass="entr" presetSubtype="0" fill="hold" nodeType="withEffect">
                                  <p:stCondLst>
                                    <p:cond delay="0"/>
                                  </p:stCondLst>
                                  <p:childTnLst>
                                    <p:set>
                                      <p:cBhvr>
                                        <p:cTn id="153" dur="1" fill="hold">
                                          <p:stCondLst>
                                            <p:cond delay="0"/>
                                          </p:stCondLst>
                                        </p:cTn>
                                        <p:tgtEl>
                                          <p:spTgt spid="40"/>
                                        </p:tgtEl>
                                        <p:attrNameLst>
                                          <p:attrName>style.visibility</p:attrName>
                                        </p:attrNameLst>
                                      </p:cBhvr>
                                      <p:to>
                                        <p:strVal val="visible"/>
                                      </p:to>
                                    </p:set>
                                    <p:anim to="" calcmode="lin" valueType="num">
                                      <p:cBhvr>
                                        <p:cTn id="154" dur="1" fill="hold"/>
                                        <p:tgtEl>
                                          <p:spTgt spid="40"/>
                                        </p:tgtEl>
                                        <p:attrNameLst>
                                          <p:attrName/>
                                        </p:attrNameLst>
                                      </p:cBhvr>
                                    </p:anim>
                                  </p:childTnLst>
                                </p:cTn>
                              </p:par>
                              <p:par>
                                <p:cTn id="155" presetID="24" presetClass="entr" presetSubtype="0"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to="" calcmode="lin" valueType="num">
                                      <p:cBhvr>
                                        <p:cTn id="157" dur="1" fill="hold"/>
                                        <p:tgtEl>
                                          <p:spTgt spid="41"/>
                                        </p:tgtEl>
                                        <p:attrNameLst>
                                          <p:attrName/>
                                        </p:attrNameLst>
                                      </p:cBhvr>
                                    </p:anim>
                                  </p:childTnLst>
                                </p:cTn>
                              </p:par>
                              <p:par>
                                <p:cTn id="158" presetID="24" presetClass="entr" presetSubtype="0" fill="hold" grpId="0" nodeType="withEffect">
                                  <p:stCondLst>
                                    <p:cond delay="0"/>
                                  </p:stCondLst>
                                  <p:childTnLst>
                                    <p:set>
                                      <p:cBhvr>
                                        <p:cTn id="159" dur="1" fill="hold">
                                          <p:stCondLst>
                                            <p:cond delay="0"/>
                                          </p:stCondLst>
                                        </p:cTn>
                                        <p:tgtEl>
                                          <p:spTgt spid="42"/>
                                        </p:tgtEl>
                                        <p:attrNameLst>
                                          <p:attrName>style.visibility</p:attrName>
                                        </p:attrNameLst>
                                      </p:cBhvr>
                                      <p:to>
                                        <p:strVal val="visible"/>
                                      </p:to>
                                    </p:set>
                                    <p:anim to="" calcmode="lin" valueType="num">
                                      <p:cBhvr>
                                        <p:cTn id="160" dur="1" fill="hold"/>
                                        <p:tgtEl>
                                          <p:spTgt spid="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p:bldP spid="8"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p:bldP spid="35" grpId="0" animBg="1"/>
      <p:bldP spid="36" grpId="0"/>
      <p:bldP spid="37" grpId="0"/>
      <p:bldP spid="38" grpId="0" animBg="1"/>
      <p:bldP spid="39" grpId="0"/>
      <p:bldP spid="41" grpId="0"/>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09800" y="228600"/>
            <a:ext cx="5334000" cy="646331"/>
          </a:xfrm>
          <a:prstGeom prst="rect">
            <a:avLst/>
          </a:prstGeom>
          <a:noFill/>
          <a:ln w="9525">
            <a:noFill/>
            <a:miter lim="800000"/>
            <a:headEnd/>
            <a:tailEnd/>
          </a:ln>
        </p:spPr>
        <p:txBody>
          <a:bodyPr wrap="square">
            <a:spAutoFit/>
          </a:bodyPr>
          <a:lstStyle/>
          <a:p>
            <a:r>
              <a:rPr lang="en-US" dirty="0">
                <a:solidFill>
                  <a:schemeClr val="tx2"/>
                </a:solidFill>
              </a:rPr>
              <a:t>Midpoint – </a:t>
            </a:r>
            <a:r>
              <a:rPr lang="en-US" dirty="0"/>
              <a:t>the point on the segment that is the same</a:t>
            </a:r>
          </a:p>
          <a:p>
            <a:r>
              <a:rPr lang="en-US" dirty="0"/>
              <a:t>	       distance from both endpoints.</a:t>
            </a:r>
            <a:endParaRPr lang="en-US" dirty="0">
              <a:solidFill>
                <a:schemeClr val="tx2"/>
              </a:solidFill>
            </a:endParaRPr>
          </a:p>
        </p:txBody>
      </p:sp>
      <p:sp>
        <p:nvSpPr>
          <p:cNvPr id="3" name="Text Box 5"/>
          <p:cNvSpPr txBox="1">
            <a:spLocks noChangeArrowheads="1"/>
          </p:cNvSpPr>
          <p:nvPr/>
        </p:nvSpPr>
        <p:spPr bwMode="auto">
          <a:xfrm>
            <a:off x="2065338" y="1143000"/>
            <a:ext cx="5622925" cy="646331"/>
          </a:xfrm>
          <a:prstGeom prst="rect">
            <a:avLst/>
          </a:prstGeom>
          <a:noFill/>
          <a:ln w="9525">
            <a:noFill/>
            <a:miter lim="800000"/>
            <a:headEnd/>
            <a:tailEnd/>
          </a:ln>
        </p:spPr>
        <p:txBody>
          <a:bodyPr wrap="square">
            <a:spAutoFit/>
          </a:bodyPr>
          <a:lstStyle/>
          <a:p>
            <a:r>
              <a:rPr lang="en-US" dirty="0">
                <a:solidFill>
                  <a:schemeClr val="hlink"/>
                </a:solidFill>
              </a:rPr>
              <a:t>Bisect – </a:t>
            </a:r>
            <a:r>
              <a:rPr lang="en-US" dirty="0">
                <a:solidFill>
                  <a:schemeClr val="accent2"/>
                </a:solidFill>
              </a:rPr>
              <a:t>divides the segment into two equal/congruent</a:t>
            </a:r>
          </a:p>
          <a:p>
            <a:r>
              <a:rPr lang="en-US" dirty="0">
                <a:solidFill>
                  <a:schemeClr val="accent2"/>
                </a:solidFill>
              </a:rPr>
              <a:t>	    segments</a:t>
            </a:r>
            <a:endParaRPr lang="en-US" dirty="0">
              <a:solidFill>
                <a:schemeClr val="hlink"/>
              </a:solidFill>
            </a:endParaRPr>
          </a:p>
        </p:txBody>
      </p:sp>
      <p:sp>
        <p:nvSpPr>
          <p:cNvPr id="4" name="Text Box 6"/>
          <p:cNvSpPr txBox="1">
            <a:spLocks noChangeArrowheads="1"/>
          </p:cNvSpPr>
          <p:nvPr/>
        </p:nvSpPr>
        <p:spPr bwMode="auto">
          <a:xfrm>
            <a:off x="1524000" y="2133600"/>
            <a:ext cx="6705600" cy="1477328"/>
          </a:xfrm>
          <a:prstGeom prst="rect">
            <a:avLst/>
          </a:prstGeom>
          <a:noFill/>
          <a:ln w="9525">
            <a:noFill/>
            <a:miter lim="800000"/>
            <a:headEnd/>
            <a:tailEnd/>
          </a:ln>
        </p:spPr>
        <p:txBody>
          <a:bodyPr wrap="square">
            <a:spAutoFit/>
          </a:bodyPr>
          <a:lstStyle/>
          <a:p>
            <a:pPr algn="ctr"/>
            <a:r>
              <a:rPr lang="en-US" i="1" dirty="0">
                <a:solidFill>
                  <a:schemeClr val="tx2"/>
                </a:solidFill>
              </a:rPr>
              <a:t>Coordinate Midpoint Property</a:t>
            </a:r>
          </a:p>
          <a:p>
            <a:pPr algn="ctr"/>
            <a:r>
              <a:rPr lang="en-US" dirty="0"/>
              <a:t>If (</a:t>
            </a:r>
            <a:r>
              <a:rPr lang="en-US" i="1" dirty="0"/>
              <a:t>x</a:t>
            </a:r>
            <a:r>
              <a:rPr lang="en-US" i="1" baseline="-25000" dirty="0"/>
              <a:t>1</a:t>
            </a:r>
            <a:r>
              <a:rPr lang="en-US" i="1" dirty="0"/>
              <a:t>,</a:t>
            </a:r>
            <a:r>
              <a:rPr lang="en-US" i="1" baseline="-25000" dirty="0"/>
              <a:t> </a:t>
            </a:r>
            <a:r>
              <a:rPr lang="en-US" i="1" dirty="0"/>
              <a:t>y</a:t>
            </a:r>
            <a:r>
              <a:rPr lang="en-US" i="1" baseline="-25000" dirty="0"/>
              <a:t>1</a:t>
            </a:r>
            <a:r>
              <a:rPr lang="en-US" i="1" dirty="0"/>
              <a:t>) </a:t>
            </a:r>
            <a:r>
              <a:rPr lang="en-US" dirty="0"/>
              <a:t>and </a:t>
            </a:r>
            <a:r>
              <a:rPr lang="en-US" i="1" dirty="0"/>
              <a:t>(x</a:t>
            </a:r>
            <a:r>
              <a:rPr lang="en-US" i="1" baseline="-25000" dirty="0"/>
              <a:t>2</a:t>
            </a:r>
            <a:r>
              <a:rPr lang="en-US" i="1" dirty="0"/>
              <a:t>, y</a:t>
            </a:r>
            <a:r>
              <a:rPr lang="en-US" i="1" baseline="-25000" dirty="0"/>
              <a:t>2</a:t>
            </a:r>
            <a:r>
              <a:rPr lang="en-US" i="1" dirty="0"/>
              <a:t>) </a:t>
            </a:r>
            <a:r>
              <a:rPr lang="en-US" dirty="0"/>
              <a:t>are the coordinates of the </a:t>
            </a:r>
            <a:r>
              <a:rPr lang="en-US" dirty="0" smtClean="0"/>
              <a:t>endpoints then </a:t>
            </a:r>
            <a:r>
              <a:rPr lang="en-US" dirty="0"/>
              <a:t>the coordinates of the midpoint are</a:t>
            </a:r>
          </a:p>
          <a:p>
            <a:pPr algn="ctr"/>
            <a:endParaRPr lang="en-US" dirty="0"/>
          </a:p>
          <a:p>
            <a:pPr algn="ctr"/>
            <a:endParaRPr lang="en-US" i="1" dirty="0"/>
          </a:p>
        </p:txBody>
      </p:sp>
      <p:graphicFrame>
        <p:nvGraphicFramePr>
          <p:cNvPr id="5" name="Object 2"/>
          <p:cNvGraphicFramePr>
            <a:graphicFrameLocks noChangeAspect="1"/>
          </p:cNvGraphicFramePr>
          <p:nvPr/>
        </p:nvGraphicFramePr>
        <p:xfrm>
          <a:off x="3867150" y="3124200"/>
          <a:ext cx="2019300" cy="723900"/>
        </p:xfrm>
        <a:graphic>
          <a:graphicData uri="http://schemas.openxmlformats.org/presentationml/2006/ole">
            <mc:AlternateContent xmlns:mc="http://schemas.openxmlformats.org/markup-compatibility/2006">
              <mc:Choice xmlns:v="urn:schemas-microsoft-com:vml" Requires="v">
                <p:oleObj spid="_x0000_s6172" name="Equation" r:id="rId3" imgW="2019240" imgH="723600" progId="Equation.3">
                  <p:embed/>
                </p:oleObj>
              </mc:Choice>
              <mc:Fallback>
                <p:oleObj name="Equation" r:id="rId3" imgW="2019240" imgH="723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0" y="3124200"/>
                        <a:ext cx="2019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9"/>
          <p:cNvSpPr txBox="1">
            <a:spLocks noChangeArrowheads="1"/>
          </p:cNvSpPr>
          <p:nvPr/>
        </p:nvSpPr>
        <p:spPr bwMode="auto">
          <a:xfrm>
            <a:off x="990600" y="3886200"/>
            <a:ext cx="7772400" cy="707886"/>
          </a:xfrm>
          <a:prstGeom prst="rect">
            <a:avLst/>
          </a:prstGeom>
          <a:noFill/>
          <a:ln w="9525">
            <a:noFill/>
            <a:miter lim="800000"/>
            <a:headEnd/>
            <a:tailEnd/>
          </a:ln>
        </p:spPr>
        <p:txBody>
          <a:bodyPr>
            <a:spAutoFit/>
          </a:bodyPr>
          <a:lstStyle/>
          <a:p>
            <a:pPr algn="ctr"/>
            <a:r>
              <a:rPr lang="en-US" sz="2000" dirty="0">
                <a:solidFill>
                  <a:srgbClr val="000066"/>
                </a:solidFill>
              </a:rPr>
              <a:t>Example </a:t>
            </a:r>
            <a:r>
              <a:rPr lang="en-US" sz="2000" dirty="0"/>
              <a:t>Segment AB has endpoints (-8, 5) and (3, -6). </a:t>
            </a:r>
            <a:endParaRPr lang="en-US" sz="2000" dirty="0" smtClean="0"/>
          </a:p>
          <a:p>
            <a:pPr algn="ctr"/>
            <a:r>
              <a:rPr lang="en-US" sz="2000" dirty="0" smtClean="0"/>
              <a:t>Find </a:t>
            </a:r>
            <a:r>
              <a:rPr lang="en-US" sz="2000" dirty="0"/>
              <a:t>the midpoint of segment AB.</a:t>
            </a:r>
            <a:endParaRPr lang="en-US" sz="2000" dirty="0">
              <a:solidFill>
                <a:srgbClr val="000066"/>
              </a:solidFill>
            </a:endParaRPr>
          </a:p>
        </p:txBody>
      </p:sp>
      <p:graphicFrame>
        <p:nvGraphicFramePr>
          <p:cNvPr id="7" name="Object 3"/>
          <p:cNvGraphicFramePr>
            <a:graphicFrameLocks noChangeAspect="1"/>
          </p:cNvGraphicFramePr>
          <p:nvPr/>
        </p:nvGraphicFramePr>
        <p:xfrm>
          <a:off x="2819400" y="4724400"/>
          <a:ext cx="4114800" cy="1981200"/>
        </p:xfrm>
        <a:graphic>
          <a:graphicData uri="http://schemas.openxmlformats.org/presentationml/2006/ole">
            <mc:AlternateContent xmlns:mc="http://schemas.openxmlformats.org/markup-compatibility/2006">
              <mc:Choice xmlns:v="urn:schemas-microsoft-com:vml" Requires="v">
                <p:oleObj spid="_x0000_s6173" name="Equation" r:id="rId5" imgW="4114800" imgH="1981080" progId="Equation.3">
                  <p:embed/>
                </p:oleObj>
              </mc:Choice>
              <mc:Fallback>
                <p:oleObj name="Equation" r:id="rId5" imgW="4114800" imgH="1981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724400"/>
                        <a:ext cx="41148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par>
                          <p:cTn id="18" fill="hold">
                            <p:stCondLst>
                              <p:cond delay="0"/>
                            </p:stCondLst>
                            <p:childTnLst>
                              <p:par>
                                <p:cTn id="19" presetID="24"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905000" y="228600"/>
            <a:ext cx="5144037" cy="738664"/>
          </a:xfrm>
          <a:prstGeom prst="rect">
            <a:avLst/>
          </a:prstGeom>
          <a:noFill/>
          <a:ln w="9525">
            <a:noFill/>
            <a:miter lim="800000"/>
            <a:headEnd/>
            <a:tailEnd/>
          </a:ln>
        </p:spPr>
        <p:txBody>
          <a:bodyPr wrap="none">
            <a:spAutoFit/>
          </a:bodyPr>
          <a:lstStyle/>
          <a:p>
            <a:r>
              <a:rPr lang="en-US" sz="2400" dirty="0">
                <a:solidFill>
                  <a:schemeClr val="accent6">
                    <a:lumMod val="50000"/>
                  </a:schemeClr>
                </a:solidFill>
              </a:rPr>
              <a:t>Ray</a:t>
            </a:r>
            <a:r>
              <a:rPr lang="en-US" dirty="0"/>
              <a:t> – has one endpoint and one other point on the </a:t>
            </a:r>
          </a:p>
          <a:p>
            <a:r>
              <a:rPr lang="en-US" dirty="0"/>
              <a:t>	same side of the endpoint.</a:t>
            </a:r>
          </a:p>
        </p:txBody>
      </p:sp>
      <p:sp>
        <p:nvSpPr>
          <p:cNvPr id="3" name="Line 5"/>
          <p:cNvSpPr>
            <a:spLocks noChangeShapeType="1"/>
          </p:cNvSpPr>
          <p:nvPr/>
        </p:nvSpPr>
        <p:spPr bwMode="auto">
          <a:xfrm>
            <a:off x="1447800" y="1371600"/>
            <a:ext cx="2438400" cy="0"/>
          </a:xfrm>
          <a:prstGeom prst="line">
            <a:avLst/>
          </a:prstGeom>
          <a:noFill/>
          <a:ln w="38100">
            <a:solidFill>
              <a:schemeClr val="tx1"/>
            </a:solidFill>
            <a:round/>
            <a:headEnd type="oval" w="med" len="med"/>
            <a:tailEnd type="triangle" w="med" len="med"/>
          </a:ln>
        </p:spPr>
        <p:txBody>
          <a:bodyPr/>
          <a:lstStyle/>
          <a:p>
            <a:endParaRPr lang="en-US"/>
          </a:p>
        </p:txBody>
      </p:sp>
      <p:sp>
        <p:nvSpPr>
          <p:cNvPr id="4" name="Oval 6"/>
          <p:cNvSpPr>
            <a:spLocks noChangeArrowheads="1"/>
          </p:cNvSpPr>
          <p:nvPr/>
        </p:nvSpPr>
        <p:spPr bwMode="auto">
          <a:xfrm>
            <a:off x="3429000" y="12954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5" name="Text Box 7"/>
          <p:cNvSpPr txBox="1">
            <a:spLocks noChangeArrowheads="1"/>
          </p:cNvSpPr>
          <p:nvPr/>
        </p:nvSpPr>
        <p:spPr bwMode="auto">
          <a:xfrm>
            <a:off x="1295400" y="1371600"/>
            <a:ext cx="2444750" cy="457200"/>
          </a:xfrm>
          <a:prstGeom prst="rect">
            <a:avLst/>
          </a:prstGeom>
          <a:noFill/>
          <a:ln w="9525">
            <a:noFill/>
            <a:miter lim="800000"/>
            <a:headEnd/>
            <a:tailEnd/>
          </a:ln>
        </p:spPr>
        <p:txBody>
          <a:bodyPr>
            <a:spAutoFit/>
          </a:bodyPr>
          <a:lstStyle/>
          <a:p>
            <a:r>
              <a:rPr lang="en-US"/>
              <a:t>A		  B</a:t>
            </a:r>
          </a:p>
        </p:txBody>
      </p:sp>
      <p:sp>
        <p:nvSpPr>
          <p:cNvPr id="6" name="Text Box 8"/>
          <p:cNvSpPr txBox="1">
            <a:spLocks noChangeArrowheads="1"/>
          </p:cNvSpPr>
          <p:nvPr/>
        </p:nvSpPr>
        <p:spPr bwMode="auto">
          <a:xfrm>
            <a:off x="4251325" y="1182688"/>
            <a:ext cx="1082675" cy="457200"/>
          </a:xfrm>
          <a:prstGeom prst="rect">
            <a:avLst/>
          </a:prstGeom>
          <a:noFill/>
          <a:ln w="9525">
            <a:noFill/>
            <a:miter lim="800000"/>
            <a:headEnd/>
            <a:tailEnd/>
          </a:ln>
        </p:spPr>
        <p:txBody>
          <a:bodyPr wrap="none">
            <a:spAutoFit/>
          </a:bodyPr>
          <a:lstStyle/>
          <a:p>
            <a:r>
              <a:rPr lang="en-US"/>
              <a:t>written</a:t>
            </a:r>
          </a:p>
        </p:txBody>
      </p:sp>
      <p:sp>
        <p:nvSpPr>
          <p:cNvPr id="7" name="Line 9"/>
          <p:cNvSpPr>
            <a:spLocks noChangeShapeType="1"/>
          </p:cNvSpPr>
          <p:nvPr/>
        </p:nvSpPr>
        <p:spPr bwMode="auto">
          <a:xfrm>
            <a:off x="5638800" y="1295400"/>
            <a:ext cx="381000" cy="0"/>
          </a:xfrm>
          <a:prstGeom prst="line">
            <a:avLst/>
          </a:prstGeom>
          <a:noFill/>
          <a:ln w="38100">
            <a:solidFill>
              <a:schemeClr val="tx1"/>
            </a:solidFill>
            <a:round/>
            <a:headEnd type="oval" w="med" len="med"/>
            <a:tailEnd type="triangle" w="med" len="med"/>
          </a:ln>
        </p:spPr>
        <p:txBody>
          <a:bodyPr/>
          <a:lstStyle/>
          <a:p>
            <a:endParaRPr lang="en-US"/>
          </a:p>
        </p:txBody>
      </p:sp>
      <p:sp>
        <p:nvSpPr>
          <p:cNvPr id="8" name="Text Box 10"/>
          <p:cNvSpPr txBox="1">
            <a:spLocks noChangeArrowheads="1"/>
          </p:cNvSpPr>
          <p:nvPr/>
        </p:nvSpPr>
        <p:spPr bwMode="auto">
          <a:xfrm>
            <a:off x="5486400" y="1295400"/>
            <a:ext cx="590550" cy="457200"/>
          </a:xfrm>
          <a:prstGeom prst="rect">
            <a:avLst/>
          </a:prstGeom>
          <a:noFill/>
          <a:ln w="9525">
            <a:noFill/>
            <a:miter lim="800000"/>
            <a:headEnd/>
            <a:tailEnd/>
          </a:ln>
        </p:spPr>
        <p:txBody>
          <a:bodyPr wrap="none">
            <a:spAutoFit/>
          </a:bodyPr>
          <a:lstStyle/>
          <a:p>
            <a:r>
              <a:rPr lang="en-US"/>
              <a:t>AB</a:t>
            </a:r>
          </a:p>
        </p:txBody>
      </p:sp>
      <p:sp>
        <p:nvSpPr>
          <p:cNvPr id="9" name="Text Box 11"/>
          <p:cNvSpPr txBox="1">
            <a:spLocks noChangeArrowheads="1"/>
          </p:cNvSpPr>
          <p:nvPr/>
        </p:nvSpPr>
        <p:spPr bwMode="auto">
          <a:xfrm>
            <a:off x="593725" y="2097088"/>
            <a:ext cx="996950" cy="457200"/>
          </a:xfrm>
          <a:prstGeom prst="rect">
            <a:avLst/>
          </a:prstGeom>
          <a:noFill/>
          <a:ln w="9525">
            <a:noFill/>
            <a:miter lim="800000"/>
            <a:headEnd/>
            <a:tailEnd/>
          </a:ln>
        </p:spPr>
        <p:txBody>
          <a:bodyPr wrap="none">
            <a:spAutoFit/>
          </a:bodyPr>
          <a:lstStyle/>
          <a:p>
            <a:r>
              <a:rPr lang="en-US">
                <a:solidFill>
                  <a:schemeClr val="tx2"/>
                </a:solidFill>
              </a:rPr>
              <a:t>Note  </a:t>
            </a:r>
          </a:p>
        </p:txBody>
      </p:sp>
      <p:sp>
        <p:nvSpPr>
          <p:cNvPr id="10" name="Line 12"/>
          <p:cNvSpPr>
            <a:spLocks noChangeShapeType="1"/>
          </p:cNvSpPr>
          <p:nvPr/>
        </p:nvSpPr>
        <p:spPr bwMode="auto">
          <a:xfrm>
            <a:off x="1676400" y="2209800"/>
            <a:ext cx="381000" cy="0"/>
          </a:xfrm>
          <a:prstGeom prst="line">
            <a:avLst/>
          </a:prstGeom>
          <a:noFill/>
          <a:ln w="38100">
            <a:solidFill>
              <a:schemeClr val="tx1"/>
            </a:solidFill>
            <a:round/>
            <a:headEnd type="oval" w="med" len="med"/>
            <a:tailEnd type="triangle" w="med" len="med"/>
          </a:ln>
        </p:spPr>
        <p:txBody>
          <a:bodyPr/>
          <a:lstStyle/>
          <a:p>
            <a:endParaRPr lang="en-US"/>
          </a:p>
        </p:txBody>
      </p:sp>
      <p:sp>
        <p:nvSpPr>
          <p:cNvPr id="11" name="Text Box 13"/>
          <p:cNvSpPr txBox="1">
            <a:spLocks noChangeArrowheads="1"/>
          </p:cNvSpPr>
          <p:nvPr/>
        </p:nvSpPr>
        <p:spPr bwMode="auto">
          <a:xfrm>
            <a:off x="1524000" y="2209800"/>
            <a:ext cx="590550" cy="457200"/>
          </a:xfrm>
          <a:prstGeom prst="rect">
            <a:avLst/>
          </a:prstGeom>
          <a:noFill/>
          <a:ln w="9525">
            <a:noFill/>
            <a:miter lim="800000"/>
            <a:headEnd/>
            <a:tailEnd/>
          </a:ln>
        </p:spPr>
        <p:txBody>
          <a:bodyPr wrap="none">
            <a:spAutoFit/>
          </a:bodyPr>
          <a:lstStyle/>
          <a:p>
            <a:r>
              <a:rPr lang="en-US"/>
              <a:t>BA</a:t>
            </a:r>
          </a:p>
        </p:txBody>
      </p:sp>
      <p:sp>
        <p:nvSpPr>
          <p:cNvPr id="12" name="Text Box 14"/>
          <p:cNvSpPr txBox="1">
            <a:spLocks noChangeArrowheads="1"/>
          </p:cNvSpPr>
          <p:nvPr/>
        </p:nvSpPr>
        <p:spPr bwMode="auto">
          <a:xfrm>
            <a:off x="2193925" y="2097088"/>
            <a:ext cx="2757488" cy="457200"/>
          </a:xfrm>
          <a:prstGeom prst="rect">
            <a:avLst/>
          </a:prstGeom>
          <a:noFill/>
          <a:ln w="9525">
            <a:noFill/>
            <a:miter lim="800000"/>
            <a:headEnd/>
            <a:tailEnd/>
          </a:ln>
        </p:spPr>
        <p:txBody>
          <a:bodyPr wrap="none">
            <a:spAutoFit/>
          </a:bodyPr>
          <a:lstStyle/>
          <a:p>
            <a:r>
              <a:rPr lang="en-US">
                <a:solidFill>
                  <a:schemeClr val="tx2"/>
                </a:solidFill>
              </a:rPr>
              <a:t>Is not the same as </a:t>
            </a:r>
          </a:p>
        </p:txBody>
      </p:sp>
      <p:sp>
        <p:nvSpPr>
          <p:cNvPr id="13" name="Line 15"/>
          <p:cNvSpPr>
            <a:spLocks noChangeShapeType="1"/>
          </p:cNvSpPr>
          <p:nvPr/>
        </p:nvSpPr>
        <p:spPr bwMode="auto">
          <a:xfrm>
            <a:off x="5029200" y="2133600"/>
            <a:ext cx="381000" cy="0"/>
          </a:xfrm>
          <a:prstGeom prst="line">
            <a:avLst/>
          </a:prstGeom>
          <a:noFill/>
          <a:ln w="38100">
            <a:solidFill>
              <a:schemeClr val="tx1"/>
            </a:solidFill>
            <a:round/>
            <a:headEnd type="oval" w="med" len="med"/>
            <a:tailEnd type="triangle" w="med" len="med"/>
          </a:ln>
        </p:spPr>
        <p:txBody>
          <a:bodyPr/>
          <a:lstStyle/>
          <a:p>
            <a:endParaRPr lang="en-US"/>
          </a:p>
        </p:txBody>
      </p:sp>
      <p:sp>
        <p:nvSpPr>
          <p:cNvPr id="14" name="Text Box 16"/>
          <p:cNvSpPr txBox="1">
            <a:spLocks noChangeArrowheads="1"/>
          </p:cNvSpPr>
          <p:nvPr/>
        </p:nvSpPr>
        <p:spPr bwMode="auto">
          <a:xfrm>
            <a:off x="4876800" y="2133600"/>
            <a:ext cx="590550" cy="457200"/>
          </a:xfrm>
          <a:prstGeom prst="rect">
            <a:avLst/>
          </a:prstGeom>
          <a:noFill/>
          <a:ln w="9525">
            <a:noFill/>
            <a:miter lim="800000"/>
            <a:headEnd/>
            <a:tailEnd/>
          </a:ln>
        </p:spPr>
        <p:txBody>
          <a:bodyPr wrap="none">
            <a:spAutoFit/>
          </a:bodyPr>
          <a:lstStyle/>
          <a:p>
            <a:r>
              <a:rPr lang="en-US"/>
              <a:t>AB</a:t>
            </a:r>
          </a:p>
        </p:txBody>
      </p:sp>
      <p:sp>
        <p:nvSpPr>
          <p:cNvPr id="15" name="Text Box 17"/>
          <p:cNvSpPr txBox="1">
            <a:spLocks noChangeArrowheads="1"/>
          </p:cNvSpPr>
          <p:nvPr/>
        </p:nvSpPr>
        <p:spPr bwMode="auto">
          <a:xfrm>
            <a:off x="5546725" y="2097088"/>
            <a:ext cx="2659063" cy="822325"/>
          </a:xfrm>
          <a:prstGeom prst="rect">
            <a:avLst/>
          </a:prstGeom>
          <a:noFill/>
          <a:ln w="9525">
            <a:noFill/>
            <a:miter lim="800000"/>
            <a:headEnd/>
            <a:tailEnd/>
          </a:ln>
        </p:spPr>
        <p:txBody>
          <a:bodyPr wrap="none">
            <a:spAutoFit/>
          </a:bodyPr>
          <a:lstStyle/>
          <a:p>
            <a:r>
              <a:rPr lang="en-US" dirty="0">
                <a:solidFill>
                  <a:schemeClr val="tx2"/>
                </a:solidFill>
              </a:rPr>
              <a:t>So watch how you</a:t>
            </a:r>
          </a:p>
          <a:p>
            <a:r>
              <a:rPr lang="en-US" dirty="0">
                <a:solidFill>
                  <a:schemeClr val="tx2"/>
                </a:solidFill>
              </a:rPr>
              <a:t>label the ray.</a:t>
            </a:r>
          </a:p>
        </p:txBody>
      </p:sp>
      <p:sp>
        <p:nvSpPr>
          <p:cNvPr id="17" name="TextBox 16"/>
          <p:cNvSpPr txBox="1"/>
          <p:nvPr/>
        </p:nvSpPr>
        <p:spPr>
          <a:xfrm>
            <a:off x="2438400" y="2819400"/>
            <a:ext cx="2667000" cy="369332"/>
          </a:xfrm>
          <a:prstGeom prst="rect">
            <a:avLst/>
          </a:prstGeom>
          <a:noFill/>
        </p:spPr>
        <p:txBody>
          <a:bodyPr wrap="square" rtlCol="0">
            <a:spAutoFit/>
          </a:bodyPr>
          <a:lstStyle/>
          <a:p>
            <a:pPr algn="ctr"/>
            <a:r>
              <a:rPr lang="en-US" i="1" dirty="0" smtClean="0">
                <a:solidFill>
                  <a:schemeClr val="accent3">
                    <a:lumMod val="50000"/>
                  </a:schemeClr>
                </a:solidFill>
              </a:rPr>
              <a:t>(You  don’t need the dot)</a:t>
            </a:r>
            <a:endParaRPr lang="en-US" i="1" dirty="0">
              <a:solidFill>
                <a:schemeClr val="accent3">
                  <a:lumMod val="50000"/>
                </a:schemeClr>
              </a:solidFill>
            </a:endParaRPr>
          </a:p>
        </p:txBody>
      </p:sp>
      <p:sp>
        <p:nvSpPr>
          <p:cNvPr id="19" name="TextBox 18">
            <a:hlinkClick r:id="rId2" action="ppaction://hlinkfile"/>
          </p:cNvPr>
          <p:cNvSpPr txBox="1"/>
          <p:nvPr/>
        </p:nvSpPr>
        <p:spPr>
          <a:xfrm>
            <a:off x="2438400" y="5410200"/>
            <a:ext cx="4343400" cy="369332"/>
          </a:xfrm>
          <a:prstGeom prst="rect">
            <a:avLst/>
          </a:prstGeom>
          <a:noFill/>
        </p:spPr>
        <p:txBody>
          <a:bodyPr wrap="square" rtlCol="0">
            <a:spAutoFit/>
          </a:bodyPr>
          <a:lstStyle/>
          <a:p>
            <a:pPr algn="ctr"/>
            <a:r>
              <a:rPr lang="en-US" dirty="0" smtClean="0"/>
              <a:t>It’s a shame about Ray.</a:t>
            </a:r>
            <a:endParaRPr lang="en-US" dirty="0"/>
          </a:p>
        </p:txBody>
      </p:sp>
    </p:spTree>
    <p:extLst>
      <p:ext uri="{BB962C8B-B14F-4D97-AF65-F5344CB8AC3E}">
        <p14:creationId xmlns:p14="http://schemas.microsoft.com/office/powerpoint/2010/main" val="36028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to="" calcmode="lin" valueType="num">
                                      <p:cBhvr>
                                        <p:cTn id="31" dur="1" fill="hold"/>
                                        <p:tgtEl>
                                          <p:spTgt spid="8"/>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to="" calcmode="lin" valueType="num">
                                      <p:cBhvr>
                                        <p:cTn id="36" dur="1" fill="hold"/>
                                        <p:tgtEl>
                                          <p:spTgt spid="9"/>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to="" calcmode="lin" valueType="num">
                                      <p:cBhvr>
                                        <p:cTn id="39" dur="1" fill="hold"/>
                                        <p:tgtEl>
                                          <p:spTgt spid="10"/>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to="" calcmode="lin" valueType="num">
                                      <p:cBhvr>
                                        <p:cTn id="42" dur="1" fill="hold"/>
                                        <p:tgtEl>
                                          <p:spTgt spid="11"/>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to="" calcmode="lin" valueType="num">
                                      <p:cBhvr>
                                        <p:cTn id="45" dur="1" fill="hold"/>
                                        <p:tgtEl>
                                          <p:spTgt spid="12"/>
                                        </p:tgtEl>
                                        <p:attrNameLst>
                                          <p:attrName/>
                                        </p:attrNameLst>
                                      </p:cBhvr>
                                    </p:anim>
                                  </p:childTnLst>
                                </p:cTn>
                              </p:par>
                              <p:par>
                                <p:cTn id="46" presetID="24"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to="" calcmode="lin" valueType="num">
                                      <p:cBhvr>
                                        <p:cTn id="48" dur="1" fill="hold"/>
                                        <p:tgtEl>
                                          <p:spTgt spid="13"/>
                                        </p:tgtEl>
                                        <p:attrNameLst>
                                          <p:attrName/>
                                        </p:attrNameLst>
                                      </p:cBhvr>
                                    </p:anim>
                                  </p:childTnLst>
                                </p:cTn>
                              </p:par>
                              <p:par>
                                <p:cTn id="49" presetID="24"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to="" calcmode="lin" valueType="num">
                                      <p:cBhvr>
                                        <p:cTn id="51" dur="1" fill="hold"/>
                                        <p:tgtEl>
                                          <p:spTgt spid="14"/>
                                        </p:tgtEl>
                                        <p:attrNameLst>
                                          <p:attrName/>
                                        </p:attrNameLst>
                                      </p:cBhvr>
                                    </p:anim>
                                  </p:childTnLst>
                                </p:cTn>
                              </p:par>
                              <p:par>
                                <p:cTn id="52" presetID="24"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to="" calcmode="lin" valueType="num">
                                      <p:cBhvr>
                                        <p:cTn id="54" dur="1" fill="hold"/>
                                        <p:tgtEl>
                                          <p:spTgt spid="15"/>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linds(horizont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p:bldP spid="9" grpId="0"/>
      <p:bldP spid="10" grpId="0" animBg="1"/>
      <p:bldP spid="11" grpId="0"/>
      <p:bldP spid="12" grpId="0"/>
      <p:bldP spid="13" grpId="0" animBg="1"/>
      <p:bldP spid="14" grpId="0"/>
      <p:bldP spid="15"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4800" y="2286000"/>
            <a:ext cx="789947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Rounded MT Bold" pitchFamily="34" charset="0"/>
                <a:ea typeface="Arial Unicode MS" pitchFamily="34" charset="-128"/>
                <a:cs typeface="Arial Unicode MS" pitchFamily="34" charset="-128"/>
              </a:rPr>
              <a:t>What happens if you get scared half to death twice?</a:t>
            </a:r>
            <a:endParaRPr kumimoji="0" lang="en-US" sz="2400" b="0" i="0" u="none" strike="noStrike" cap="none" normalizeH="0" baseline="0" dirty="0" smtClean="0">
              <a:ln>
                <a:noFill/>
              </a:ln>
              <a:solidFill>
                <a:schemeClr val="tx1"/>
              </a:solidFill>
              <a:effectLst/>
              <a:latin typeface="Arial Rounded MT Bold" pitchFamily="34" charset="0"/>
            </a:endParaRPr>
          </a:p>
        </p:txBody>
      </p:sp>
    </p:spTree>
    <p:extLst>
      <p:ext uri="{BB962C8B-B14F-4D97-AF65-F5344CB8AC3E}">
        <p14:creationId xmlns:p14="http://schemas.microsoft.com/office/powerpoint/2010/main" val="1482079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534400" cy="369332"/>
          </a:xfrm>
          <a:prstGeom prst="rect">
            <a:avLst/>
          </a:prstGeom>
          <a:noFill/>
        </p:spPr>
        <p:txBody>
          <a:bodyPr wrap="square" rtlCol="0">
            <a:spAutoFit/>
          </a:bodyPr>
          <a:lstStyle/>
          <a:p>
            <a:r>
              <a:rPr lang="en-US" dirty="0" smtClean="0"/>
              <a:t>Class discipline policy</a:t>
            </a:r>
            <a:endParaRPr lang="en-US" dirty="0"/>
          </a:p>
        </p:txBody>
      </p:sp>
      <p:sp>
        <p:nvSpPr>
          <p:cNvPr id="3" name="Rectangle 2"/>
          <p:cNvSpPr/>
          <p:nvPr/>
        </p:nvSpPr>
        <p:spPr>
          <a:xfrm>
            <a:off x="381000" y="685800"/>
            <a:ext cx="7772400" cy="5355312"/>
          </a:xfrm>
          <a:prstGeom prst="rect">
            <a:avLst/>
          </a:prstGeom>
        </p:spPr>
        <p:txBody>
          <a:bodyPr wrap="square">
            <a:spAutoFit/>
          </a:bodyPr>
          <a:lstStyle/>
          <a:p>
            <a:r>
              <a:rPr lang="en-US" b="1" dirty="0"/>
              <a:t>Class Rules adopted from PBIS:</a:t>
            </a:r>
            <a:endParaRPr lang="en-US" dirty="0"/>
          </a:p>
          <a:p>
            <a:pPr lvl="0"/>
            <a:r>
              <a:rPr lang="en-US" b="1" dirty="0"/>
              <a:t>Be Safe</a:t>
            </a:r>
            <a:endParaRPr lang="en-US" dirty="0"/>
          </a:p>
          <a:p>
            <a:pPr lvl="0"/>
            <a:r>
              <a:rPr lang="en-US" b="1" dirty="0"/>
              <a:t>Be Respectful</a:t>
            </a:r>
            <a:endParaRPr lang="en-US" dirty="0"/>
          </a:p>
          <a:p>
            <a:pPr lvl="0"/>
            <a:r>
              <a:rPr lang="en-US" b="1" dirty="0"/>
              <a:t>Be Responsible</a:t>
            </a:r>
            <a:endParaRPr lang="en-US" dirty="0"/>
          </a:p>
          <a:p>
            <a:r>
              <a:rPr lang="en-US" dirty="0"/>
              <a:t> </a:t>
            </a:r>
          </a:p>
          <a:p>
            <a:r>
              <a:rPr lang="en-US" dirty="0"/>
              <a:t>These 3 simple rules are used school wide as part of our PBIS program and cover the expectations I have for well behave and well prepared students in my class.</a:t>
            </a:r>
          </a:p>
          <a:p>
            <a:r>
              <a:rPr lang="en-US" b="1" dirty="0"/>
              <a:t> </a:t>
            </a:r>
            <a:endParaRPr lang="en-US" dirty="0"/>
          </a:p>
          <a:p>
            <a:r>
              <a:rPr lang="en-US" b="1" dirty="0"/>
              <a:t>Preventive Discipline:</a:t>
            </a:r>
            <a:endParaRPr lang="en-US" dirty="0"/>
          </a:p>
          <a:p>
            <a:r>
              <a:rPr lang="en-US" dirty="0"/>
              <a:t>Clear rules and procedures given on first day</a:t>
            </a:r>
          </a:p>
          <a:p>
            <a:r>
              <a:rPr lang="en-US" dirty="0"/>
              <a:t>Rules and procedures reviewed on second day</a:t>
            </a:r>
          </a:p>
          <a:p>
            <a:r>
              <a:rPr lang="en-US" dirty="0"/>
              <a:t>Zero noise signal (peace)</a:t>
            </a:r>
          </a:p>
          <a:p>
            <a:r>
              <a:rPr lang="en-US" dirty="0"/>
              <a:t> </a:t>
            </a:r>
          </a:p>
          <a:p>
            <a:r>
              <a:rPr lang="en-US" b="1" dirty="0"/>
              <a:t>Reactive Discipline:</a:t>
            </a:r>
            <a:endParaRPr lang="en-US" dirty="0"/>
          </a:p>
          <a:p>
            <a:pPr lvl="0"/>
            <a:r>
              <a:rPr lang="en-US" dirty="0"/>
              <a:t>Warning</a:t>
            </a:r>
          </a:p>
          <a:p>
            <a:pPr lvl="0"/>
            <a:r>
              <a:rPr lang="en-US" dirty="0"/>
              <a:t>One-on-one conversation </a:t>
            </a:r>
          </a:p>
          <a:p>
            <a:pPr lvl="0"/>
            <a:r>
              <a:rPr lang="en-US" dirty="0"/>
              <a:t>Detention </a:t>
            </a:r>
          </a:p>
          <a:p>
            <a:pPr lvl="0"/>
            <a:r>
              <a:rPr lang="en-US" dirty="0"/>
              <a:t>Phone call home </a:t>
            </a:r>
          </a:p>
          <a:p>
            <a:pPr lvl="0"/>
            <a:r>
              <a:rPr lang="en-US" dirty="0"/>
              <a:t>Referral to administration </a:t>
            </a:r>
          </a:p>
        </p:txBody>
      </p:sp>
    </p:spTree>
    <p:extLst>
      <p:ext uri="{BB962C8B-B14F-4D97-AF65-F5344CB8AC3E}">
        <p14:creationId xmlns:p14="http://schemas.microsoft.com/office/powerpoint/2010/main" val="2826841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09800"/>
            <a:ext cx="3124200" cy="369332"/>
          </a:xfrm>
          <a:prstGeom prst="rect">
            <a:avLst/>
          </a:prstGeom>
          <a:noFill/>
        </p:spPr>
        <p:txBody>
          <a:bodyPr wrap="square" rtlCol="0">
            <a:spAutoFit/>
          </a:bodyPr>
          <a:lstStyle/>
          <a:p>
            <a:r>
              <a:rPr lang="en-US" dirty="0" smtClean="0"/>
              <a:t>Draw point T on segment PU</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838200" y="3962400"/>
            <a:ext cx="1295400" cy="2667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609600" y="5715000"/>
            <a:ext cx="1504950" cy="400050"/>
          </a:xfrm>
          <a:prstGeom prst="rect">
            <a:avLst/>
          </a:prstGeom>
          <a:noFill/>
          <a:ln w="9525">
            <a:noFill/>
            <a:miter lim="800000"/>
            <a:headEnd/>
            <a:tailEnd/>
          </a:ln>
        </p:spPr>
      </p:pic>
      <p:sp>
        <p:nvSpPr>
          <p:cNvPr id="5" name="Rectangle 4"/>
          <p:cNvSpPr/>
          <p:nvPr/>
        </p:nvSpPr>
        <p:spPr>
          <a:xfrm>
            <a:off x="2286000" y="381000"/>
            <a:ext cx="4420634"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Can you draw?</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53667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decel="50000" fill="hold">
                                          <p:stCondLst>
                                            <p:cond delay="0"/>
                                          </p:stCondLst>
                                        </p:cTn>
                                        <p:tgtEl>
                                          <p:spTgt spid="286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86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8674"/>
                                        </p:tgtEl>
                                        <p:attrNameLst>
                                          <p:attrName>ppt_w</p:attrName>
                                        </p:attrNameLst>
                                      </p:cBhvr>
                                      <p:tavLst>
                                        <p:tav tm="0">
                                          <p:val>
                                            <p:strVal val="#ppt_w*.05"/>
                                          </p:val>
                                        </p:tav>
                                        <p:tav tm="100000">
                                          <p:val>
                                            <p:strVal val="#ppt_w"/>
                                          </p:val>
                                        </p:tav>
                                      </p:tavLst>
                                    </p:anim>
                                    <p:anim calcmode="lin" valueType="num">
                                      <p:cBhvr>
                                        <p:cTn id="10" dur="1000" fill="hold"/>
                                        <p:tgtEl>
                                          <p:spTgt spid="286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86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86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86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867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8675"/>
                                        </p:tgtEl>
                                        <p:attrNameLst>
                                          <p:attrName>style.visibility</p:attrName>
                                        </p:attrNameLst>
                                      </p:cBhvr>
                                      <p:to>
                                        <p:strVal val="visible"/>
                                      </p:to>
                                    </p:set>
                                    <p:anim calcmode="lin" valueType="num">
                                      <p:cBhvr>
                                        <p:cTn id="19" dur="500" decel="50000" fill="hold">
                                          <p:stCondLst>
                                            <p:cond delay="0"/>
                                          </p:stCondLst>
                                        </p:cTn>
                                        <p:tgtEl>
                                          <p:spTgt spid="2867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867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8675"/>
                                        </p:tgtEl>
                                        <p:attrNameLst>
                                          <p:attrName>ppt_w</p:attrName>
                                        </p:attrNameLst>
                                      </p:cBhvr>
                                      <p:tavLst>
                                        <p:tav tm="0">
                                          <p:val>
                                            <p:strVal val="#ppt_w*.05"/>
                                          </p:val>
                                        </p:tav>
                                        <p:tav tm="100000">
                                          <p:val>
                                            <p:strVal val="#ppt_w"/>
                                          </p:val>
                                        </p:tav>
                                      </p:tavLst>
                                    </p:anim>
                                    <p:anim calcmode="lin" valueType="num">
                                      <p:cBhvr>
                                        <p:cTn id="22" dur="1000" fill="hold"/>
                                        <p:tgtEl>
                                          <p:spTgt spid="2867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867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867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867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0"/>
            <a:ext cx="73343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this a picture of?</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9698" name="Picture 2"/>
          <p:cNvPicPr>
            <a:picLocks noChangeAspect="1" noChangeArrowheads="1"/>
          </p:cNvPicPr>
          <p:nvPr/>
        </p:nvPicPr>
        <p:blipFill>
          <a:blip r:embed="rId2" cstate="print"/>
          <a:srcRect/>
          <a:stretch>
            <a:fillRect/>
          </a:stretch>
        </p:blipFill>
        <p:spPr bwMode="auto">
          <a:xfrm>
            <a:off x="533400" y="1219200"/>
            <a:ext cx="2695575" cy="1247775"/>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4267200" y="1295400"/>
            <a:ext cx="4095750" cy="1314450"/>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2819400" y="3276600"/>
            <a:ext cx="3495675" cy="2286000"/>
          </a:xfrm>
          <a:prstGeom prst="rect">
            <a:avLst/>
          </a:prstGeom>
          <a:noFill/>
          <a:ln w="9525">
            <a:noFill/>
            <a:miter lim="800000"/>
            <a:headEnd/>
            <a:tailEnd/>
          </a:ln>
        </p:spPr>
      </p:pic>
    </p:spTree>
    <p:extLst>
      <p:ext uri="{BB962C8B-B14F-4D97-AF65-F5344CB8AC3E}">
        <p14:creationId xmlns:p14="http://schemas.microsoft.com/office/powerpoint/2010/main" val="34912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down)">
                                      <p:cBhvr>
                                        <p:cTn id="7" dur="580">
                                          <p:stCondLst>
                                            <p:cond delay="0"/>
                                          </p:stCondLst>
                                        </p:cTn>
                                        <p:tgtEl>
                                          <p:spTgt spid="29699"/>
                                        </p:tgtEl>
                                      </p:cBhvr>
                                    </p:animEffect>
                                    <p:anim calcmode="lin" valueType="num">
                                      <p:cBhvr>
                                        <p:cTn id="8" dur="1822" tmFilter="0,0; 0.14,0.36; 0.43,0.73; 0.71,0.91; 1.0,1.0">
                                          <p:stCondLst>
                                            <p:cond delay="0"/>
                                          </p:stCondLst>
                                        </p:cTn>
                                        <p:tgtEl>
                                          <p:spTgt spid="296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6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6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6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69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699"/>
                                        </p:tgtEl>
                                      </p:cBhvr>
                                      <p:to x="100000" y="60000"/>
                                    </p:animScale>
                                    <p:animScale>
                                      <p:cBhvr>
                                        <p:cTn id="14" dur="166" decel="50000">
                                          <p:stCondLst>
                                            <p:cond delay="676"/>
                                          </p:stCondLst>
                                        </p:cTn>
                                        <p:tgtEl>
                                          <p:spTgt spid="29699"/>
                                        </p:tgtEl>
                                      </p:cBhvr>
                                      <p:to x="100000" y="100000"/>
                                    </p:animScale>
                                    <p:animScale>
                                      <p:cBhvr>
                                        <p:cTn id="15" dur="26">
                                          <p:stCondLst>
                                            <p:cond delay="1312"/>
                                          </p:stCondLst>
                                        </p:cTn>
                                        <p:tgtEl>
                                          <p:spTgt spid="29699"/>
                                        </p:tgtEl>
                                      </p:cBhvr>
                                      <p:to x="100000" y="80000"/>
                                    </p:animScale>
                                    <p:animScale>
                                      <p:cBhvr>
                                        <p:cTn id="16" dur="166" decel="50000">
                                          <p:stCondLst>
                                            <p:cond delay="1338"/>
                                          </p:stCondLst>
                                        </p:cTn>
                                        <p:tgtEl>
                                          <p:spTgt spid="29699"/>
                                        </p:tgtEl>
                                      </p:cBhvr>
                                      <p:to x="100000" y="100000"/>
                                    </p:animScale>
                                    <p:animScale>
                                      <p:cBhvr>
                                        <p:cTn id="17" dur="26">
                                          <p:stCondLst>
                                            <p:cond delay="1642"/>
                                          </p:stCondLst>
                                        </p:cTn>
                                        <p:tgtEl>
                                          <p:spTgt spid="29699"/>
                                        </p:tgtEl>
                                      </p:cBhvr>
                                      <p:to x="100000" y="90000"/>
                                    </p:animScale>
                                    <p:animScale>
                                      <p:cBhvr>
                                        <p:cTn id="18" dur="166" decel="50000">
                                          <p:stCondLst>
                                            <p:cond delay="1668"/>
                                          </p:stCondLst>
                                        </p:cTn>
                                        <p:tgtEl>
                                          <p:spTgt spid="29699"/>
                                        </p:tgtEl>
                                      </p:cBhvr>
                                      <p:to x="100000" y="100000"/>
                                    </p:animScale>
                                    <p:animScale>
                                      <p:cBhvr>
                                        <p:cTn id="19" dur="26">
                                          <p:stCondLst>
                                            <p:cond delay="1808"/>
                                          </p:stCondLst>
                                        </p:cTn>
                                        <p:tgtEl>
                                          <p:spTgt spid="29699"/>
                                        </p:tgtEl>
                                      </p:cBhvr>
                                      <p:to x="100000" y="95000"/>
                                    </p:animScale>
                                    <p:animScale>
                                      <p:cBhvr>
                                        <p:cTn id="20" dur="166" decel="50000">
                                          <p:stCondLst>
                                            <p:cond delay="1834"/>
                                          </p:stCondLst>
                                        </p:cTn>
                                        <p:tgtEl>
                                          <p:spTgt spid="2969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29700"/>
                                        </p:tgtEl>
                                        <p:attrNameLst>
                                          <p:attrName>style.visibility</p:attrName>
                                        </p:attrNameLst>
                                      </p:cBhvr>
                                      <p:to>
                                        <p:strVal val="visible"/>
                                      </p:to>
                                    </p:set>
                                    <p:anim calcmode="lin" valueType="num">
                                      <p:cBhvr>
                                        <p:cTn id="25" dur="500" decel="50000" fill="hold">
                                          <p:stCondLst>
                                            <p:cond delay="0"/>
                                          </p:stCondLst>
                                        </p:cTn>
                                        <p:tgtEl>
                                          <p:spTgt spid="2970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970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9700"/>
                                        </p:tgtEl>
                                        <p:attrNameLst>
                                          <p:attrName>ppt_w</p:attrName>
                                        </p:attrNameLst>
                                      </p:cBhvr>
                                      <p:tavLst>
                                        <p:tav tm="0">
                                          <p:val>
                                            <p:strVal val="#ppt_w*.05"/>
                                          </p:val>
                                        </p:tav>
                                        <p:tav tm="100000">
                                          <p:val>
                                            <p:strVal val="#ppt_w"/>
                                          </p:val>
                                        </p:tav>
                                      </p:tavLst>
                                    </p:anim>
                                    <p:anim calcmode="lin" valueType="num">
                                      <p:cBhvr>
                                        <p:cTn id="28" dur="1000" fill="hold"/>
                                        <p:tgtEl>
                                          <p:spTgt spid="2970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970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970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970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b="71233"/>
          <a:stretch>
            <a:fillRect/>
          </a:stretch>
        </p:blipFill>
        <p:spPr bwMode="auto">
          <a:xfrm>
            <a:off x="304800" y="457200"/>
            <a:ext cx="8135952" cy="1600200"/>
          </a:xfrm>
          <a:prstGeom prst="rect">
            <a:avLst/>
          </a:prstGeom>
          <a:noFill/>
          <a:ln w="9525">
            <a:noFill/>
            <a:miter lim="800000"/>
            <a:headEnd/>
            <a:tailEnd/>
          </a:ln>
        </p:spPr>
      </p:pic>
    </p:spTree>
    <p:extLst>
      <p:ext uri="{BB962C8B-B14F-4D97-AF65-F5344CB8AC3E}">
        <p14:creationId xmlns:p14="http://schemas.microsoft.com/office/powerpoint/2010/main" val="1076473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6858000" cy="369332"/>
          </a:xfrm>
          <a:prstGeom prst="rect">
            <a:avLst/>
          </a:prstGeom>
          <a:noFill/>
        </p:spPr>
        <p:txBody>
          <a:bodyPr wrap="square" rtlCol="0">
            <a:spAutoFit/>
          </a:bodyPr>
          <a:lstStyle/>
          <a:p>
            <a:r>
              <a:rPr lang="en-US" b="1" dirty="0" smtClean="0"/>
              <a:t>Retake policy</a:t>
            </a:r>
            <a:endParaRPr lang="en-US" b="1" dirty="0"/>
          </a:p>
        </p:txBody>
      </p:sp>
      <p:sp>
        <p:nvSpPr>
          <p:cNvPr id="3" name="Rectangle 2"/>
          <p:cNvSpPr/>
          <p:nvPr/>
        </p:nvSpPr>
        <p:spPr>
          <a:xfrm>
            <a:off x="762000" y="990600"/>
            <a:ext cx="7848600" cy="2862322"/>
          </a:xfrm>
          <a:prstGeom prst="rect">
            <a:avLst/>
          </a:prstGeom>
        </p:spPr>
        <p:txBody>
          <a:bodyPr wrap="square">
            <a:spAutoFit/>
          </a:bodyPr>
          <a:lstStyle/>
          <a:p>
            <a:r>
              <a:rPr lang="en-US" dirty="0" smtClean="0"/>
              <a:t>Students </a:t>
            </a:r>
            <a:r>
              <a:rPr lang="en-US" dirty="0"/>
              <a:t>can retake or redo any graded work, unless otherwise stated on the assignment, to attempt to improve their grade. </a:t>
            </a:r>
            <a:endParaRPr lang="en-US" dirty="0" smtClean="0"/>
          </a:p>
          <a:p>
            <a:endParaRPr lang="en-US" dirty="0"/>
          </a:p>
          <a:p>
            <a:r>
              <a:rPr lang="en-US" dirty="0" smtClean="0"/>
              <a:t>Students </a:t>
            </a:r>
            <a:r>
              <a:rPr lang="en-US" dirty="0"/>
              <a:t>wishing to receive an Advanced score must retake the assessment within </a:t>
            </a:r>
            <a:r>
              <a:rPr lang="en-US" b="1" dirty="0"/>
              <a:t>2 weeks </a:t>
            </a:r>
            <a:r>
              <a:rPr lang="en-US" dirty="0" smtClean="0"/>
              <a:t>of receiving </a:t>
            </a:r>
            <a:r>
              <a:rPr lang="en-US" dirty="0"/>
              <a:t>their original grade. </a:t>
            </a:r>
            <a:endParaRPr lang="en-US" dirty="0" smtClean="0"/>
          </a:p>
          <a:p>
            <a:endParaRPr lang="en-US" dirty="0"/>
          </a:p>
          <a:p>
            <a:r>
              <a:rPr lang="en-US" b="1" dirty="0" smtClean="0"/>
              <a:t>Any </a:t>
            </a:r>
            <a:r>
              <a:rPr lang="en-US" b="1" dirty="0"/>
              <a:t>unexcused late work cannot be redone! </a:t>
            </a:r>
            <a:endParaRPr lang="en-US" b="1" dirty="0" smtClean="0"/>
          </a:p>
          <a:p>
            <a:endParaRPr lang="en-US" b="1" dirty="0"/>
          </a:p>
          <a:p>
            <a:r>
              <a:rPr lang="en-US" dirty="0" smtClean="0"/>
              <a:t>To </a:t>
            </a:r>
            <a:r>
              <a:rPr lang="en-US" dirty="0"/>
              <a:t>ensure that students have prepared themselves for the retake they must bring in a completed retake ticket. Student can get a retake ticket from me at any </a:t>
            </a:r>
            <a:r>
              <a:rPr lang="en-US" dirty="0" smtClean="0"/>
              <a:t>time.</a:t>
            </a:r>
            <a:endParaRPr lang="en-US"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38600"/>
            <a:ext cx="69342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082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381000"/>
            <a:ext cx="8153400" cy="3785652"/>
          </a:xfrm>
          <a:prstGeom prst="rect">
            <a:avLst/>
          </a:prstGeom>
          <a:noFill/>
        </p:spPr>
        <p:txBody>
          <a:bodyPr wrap="square" rtlCol="0">
            <a:spAutoFit/>
          </a:bodyPr>
          <a:lstStyle/>
          <a:p>
            <a:r>
              <a:rPr lang="en-US" sz="2400" dirty="0" smtClean="0">
                <a:latin typeface="Arial Rounded MT Bold" pitchFamily="34" charset="0"/>
              </a:rPr>
              <a:t>Learning Intentions: </a:t>
            </a:r>
            <a:r>
              <a:rPr lang="en-US" sz="2400" i="1" dirty="0" smtClean="0">
                <a:latin typeface="Arial Rounded MT Bold" pitchFamily="34" charset="0"/>
              </a:rPr>
              <a:t>Today I will</a:t>
            </a:r>
            <a:r>
              <a:rPr lang="en-US" sz="2400" dirty="0" smtClean="0">
                <a:latin typeface="Arial Rounded MT Bold" pitchFamily="34" charset="0"/>
              </a:rPr>
              <a:t>:</a:t>
            </a:r>
          </a:p>
          <a:p>
            <a:endParaRPr lang="en-US" sz="2400" dirty="0" smtClean="0">
              <a:latin typeface="Arial Rounded MT Bold" pitchFamily="34" charset="0"/>
            </a:endParaRPr>
          </a:p>
          <a:p>
            <a:pPr marL="342900" indent="-342900">
              <a:buAutoNum type="arabicPeriod"/>
            </a:pPr>
            <a:r>
              <a:rPr lang="en-US" sz="2400" dirty="0" smtClean="0">
                <a:latin typeface="Arial Rounded MT Bold" pitchFamily="34" charset="0"/>
              </a:rPr>
              <a:t>Learn the terminology and notation of points, segments, lines, rays, planes, angles, collinear and coplanar points.</a:t>
            </a:r>
          </a:p>
          <a:p>
            <a:pPr marL="342900" indent="-342900">
              <a:buAutoNum type="arabicPeriod"/>
            </a:pPr>
            <a:r>
              <a:rPr lang="en-US" sz="2400" dirty="0" smtClean="0">
                <a:latin typeface="Arial Rounded MT Bold" pitchFamily="34" charset="0"/>
              </a:rPr>
              <a:t>Learn about congruence and how to mark that on diagrams.</a:t>
            </a:r>
          </a:p>
          <a:p>
            <a:pPr marL="342900" indent="-342900">
              <a:buAutoNum type="arabicPeriod"/>
            </a:pPr>
            <a:r>
              <a:rPr lang="en-US" sz="2400" dirty="0" smtClean="0">
                <a:latin typeface="Arial Rounded MT Bold" pitchFamily="34" charset="0"/>
              </a:rPr>
              <a:t>Practice cooperating behavior.</a:t>
            </a:r>
          </a:p>
          <a:p>
            <a:pPr marL="342900" indent="-342900"/>
            <a:endParaRPr lang="en-US" sz="2400" dirty="0" smtClean="0">
              <a:latin typeface="Arial Rounded MT Bold" pitchFamily="34" charset="0"/>
            </a:endParaRPr>
          </a:p>
          <a:p>
            <a:pPr marL="342900" indent="-342900">
              <a:buAutoNum type="arabicPeriod"/>
            </a:pPr>
            <a:endParaRPr lang="en-US" sz="2400" dirty="0">
              <a:latin typeface="Arial Rounded MT Bold" pitchFamily="34" charset="0"/>
            </a:endParaRPr>
          </a:p>
        </p:txBody>
      </p:sp>
      <p:sp>
        <p:nvSpPr>
          <p:cNvPr id="3" name="TextBox 2"/>
          <p:cNvSpPr txBox="1"/>
          <p:nvPr/>
        </p:nvSpPr>
        <p:spPr>
          <a:xfrm>
            <a:off x="609600" y="4038600"/>
            <a:ext cx="8153400" cy="2308324"/>
          </a:xfrm>
          <a:prstGeom prst="rect">
            <a:avLst/>
          </a:prstGeom>
          <a:noFill/>
        </p:spPr>
        <p:txBody>
          <a:bodyPr wrap="square" rtlCol="0">
            <a:spAutoFit/>
          </a:bodyPr>
          <a:lstStyle/>
          <a:p>
            <a:r>
              <a:rPr lang="en-US" sz="2400" dirty="0" smtClean="0">
                <a:latin typeface="Arial Rounded MT Bold" pitchFamily="34" charset="0"/>
              </a:rPr>
              <a:t>Success Criteria: </a:t>
            </a:r>
            <a:r>
              <a:rPr lang="en-US" sz="2400" i="1" dirty="0" smtClean="0">
                <a:latin typeface="Arial Rounded MT Bold" pitchFamily="34" charset="0"/>
              </a:rPr>
              <a:t>I know I’m successful if</a:t>
            </a:r>
            <a:r>
              <a:rPr lang="en-US" sz="2400" dirty="0" smtClean="0">
                <a:latin typeface="Arial Rounded MT Bold" pitchFamily="34" charset="0"/>
              </a:rPr>
              <a:t>:</a:t>
            </a:r>
          </a:p>
          <a:p>
            <a:endParaRPr lang="en-US" sz="2400" dirty="0" smtClean="0">
              <a:latin typeface="Arial Rounded MT Bold" pitchFamily="34" charset="0"/>
            </a:endParaRPr>
          </a:p>
          <a:p>
            <a:pPr marL="342900" indent="-342900">
              <a:buAutoNum type="arabicPeriod"/>
            </a:pPr>
            <a:r>
              <a:rPr lang="en-US" sz="2400" dirty="0" smtClean="0">
                <a:latin typeface="Arial Rounded MT Bold" pitchFamily="34" charset="0"/>
              </a:rPr>
              <a:t>I can define the above terms.</a:t>
            </a:r>
          </a:p>
          <a:p>
            <a:pPr marL="342900" indent="-342900">
              <a:buAutoNum type="arabicPeriod"/>
            </a:pPr>
            <a:r>
              <a:rPr lang="en-US" sz="2400" dirty="0" smtClean="0">
                <a:latin typeface="Arial Rounded MT Bold" pitchFamily="34" charset="0"/>
              </a:rPr>
              <a:t>I can complete 80% of my homework assignment correctly.</a:t>
            </a:r>
          </a:p>
          <a:p>
            <a:pPr marL="342900" indent="-342900">
              <a:buAutoNum type="arabicPeriod"/>
            </a:pPr>
            <a:endParaRPr lang="en-US" sz="2400" dirty="0">
              <a:latin typeface="Arial Rounded MT Bold" pitchFamily="34" charset="0"/>
            </a:endParaRPr>
          </a:p>
        </p:txBody>
      </p:sp>
      <p:sp>
        <p:nvSpPr>
          <p:cNvPr id="4" name="TextBox 3"/>
          <p:cNvSpPr txBox="1"/>
          <p:nvPr/>
        </p:nvSpPr>
        <p:spPr>
          <a:xfrm>
            <a:off x="6858000" y="6146869"/>
            <a:ext cx="21336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Contract due!</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200" cy="1477328"/>
          </a:xfrm>
          <a:prstGeom prst="rect">
            <a:avLst/>
          </a:prstGeom>
          <a:noFill/>
        </p:spPr>
        <p:txBody>
          <a:bodyPr wrap="square" rtlCol="0">
            <a:spAutoFit/>
          </a:bodyPr>
          <a:lstStyle/>
          <a:p>
            <a:r>
              <a:rPr lang="en-US" dirty="0" smtClean="0"/>
              <a:t>Understanding vocabulary is extremely important in all disciplines, especially mathematics.  To define mathematical things you need to learn the language.</a:t>
            </a:r>
          </a:p>
          <a:p>
            <a:endParaRPr lang="en-US" dirty="0"/>
          </a:p>
          <a:p>
            <a:endParaRPr lang="en-US" dirty="0" smtClean="0"/>
          </a:p>
          <a:p>
            <a:endParaRPr lang="en-US" dirty="0"/>
          </a:p>
        </p:txBody>
      </p:sp>
      <p:pic>
        <p:nvPicPr>
          <p:cNvPr id="11266" name="Picture 2" descr="http://t2.gstatic.com/images?q=tbn:ANd9GcRvNxZPGYiFrQ89qGQgGH2uquLsn6DeUCi4cKu_Svo5l__iDg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85672"/>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200400" y="1012031"/>
            <a:ext cx="4114800" cy="1595247"/>
          </a:xfrm>
          <a:prstGeom prst="wedgeRoundRectCallout">
            <a:avLst>
              <a:gd name="adj1" fmla="val -70611"/>
              <a:gd name="adj2" fmla="val 571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itchFamily="34" charset="0"/>
              </a:rPr>
              <a:t>Yes, this </a:t>
            </a:r>
            <a:r>
              <a:rPr lang="en-US" b="1" dirty="0" smtClean="0">
                <a:latin typeface="Arial Black" pitchFamily="34" charset="0"/>
              </a:rPr>
              <a:t>IS</a:t>
            </a:r>
            <a:r>
              <a:rPr lang="en-US" dirty="0" smtClean="0">
                <a:latin typeface="Arial Black" pitchFamily="34" charset="0"/>
              </a:rPr>
              <a:t> another language class.  The language of science.</a:t>
            </a:r>
            <a:endParaRPr lang="en-US" dirty="0">
              <a:latin typeface="Arial Black" pitchFamily="34" charset="0"/>
            </a:endParaRPr>
          </a:p>
        </p:txBody>
      </p:sp>
      <p:sp>
        <p:nvSpPr>
          <p:cNvPr id="4" name="TextBox 3"/>
          <p:cNvSpPr txBox="1"/>
          <p:nvPr/>
        </p:nvSpPr>
        <p:spPr>
          <a:xfrm>
            <a:off x="457200" y="4038600"/>
            <a:ext cx="8153400" cy="2308324"/>
          </a:xfrm>
          <a:prstGeom prst="rect">
            <a:avLst/>
          </a:prstGeom>
          <a:noFill/>
        </p:spPr>
        <p:txBody>
          <a:bodyPr wrap="square" rtlCol="0">
            <a:spAutoFit/>
          </a:bodyPr>
          <a:lstStyle/>
          <a:p>
            <a:r>
              <a:rPr lang="en-US" dirty="0" smtClean="0"/>
              <a:t>To see the importance of knowing the language, each group must work on the following activity.</a:t>
            </a:r>
          </a:p>
          <a:p>
            <a:pPr marL="342900" indent="-342900">
              <a:buAutoNum type="arabicParenR"/>
            </a:pPr>
            <a:r>
              <a:rPr lang="en-US" dirty="0" smtClean="0"/>
              <a:t>One person describes the picture the best they can without showing the group</a:t>
            </a:r>
          </a:p>
          <a:p>
            <a:pPr marL="342900" indent="-342900">
              <a:buAutoNum type="arabicParenR"/>
            </a:pPr>
            <a:r>
              <a:rPr lang="en-US" dirty="0" smtClean="0"/>
              <a:t>The others will draw the picture the person describes the best they can without looking at the picture</a:t>
            </a:r>
          </a:p>
          <a:p>
            <a:pPr marL="342900" indent="-342900">
              <a:buAutoNum type="arabicParenR"/>
            </a:pPr>
            <a:r>
              <a:rPr lang="en-US" dirty="0" smtClean="0"/>
              <a:t>After the picture has been described and drawn, you may look at.  Does your drawing look the same?  Could you have described this better if you knew the vocabulary to describe the picture?</a:t>
            </a:r>
            <a:endParaRPr lang="en-US" dirty="0"/>
          </a:p>
        </p:txBody>
      </p:sp>
    </p:spTree>
    <p:extLst>
      <p:ext uri="{BB962C8B-B14F-4D97-AF65-F5344CB8AC3E}">
        <p14:creationId xmlns:p14="http://schemas.microsoft.com/office/powerpoint/2010/main" val="42925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80">
                                          <p:stCondLst>
                                            <p:cond delay="0"/>
                                          </p:stCondLst>
                                        </p:cTn>
                                        <p:tgtEl>
                                          <p:spTgt spid="11266"/>
                                        </p:tgtEl>
                                      </p:cBhvr>
                                    </p:animEffect>
                                    <p:anim calcmode="lin" valueType="num">
                                      <p:cBhvr>
                                        <p:cTn id="8"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6"/>
                                        </p:tgtEl>
                                      </p:cBhvr>
                                      <p:to x="100000" y="60000"/>
                                    </p:animScale>
                                    <p:animScale>
                                      <p:cBhvr>
                                        <p:cTn id="14" dur="166" decel="50000">
                                          <p:stCondLst>
                                            <p:cond delay="676"/>
                                          </p:stCondLst>
                                        </p:cTn>
                                        <p:tgtEl>
                                          <p:spTgt spid="11266"/>
                                        </p:tgtEl>
                                      </p:cBhvr>
                                      <p:to x="100000" y="100000"/>
                                    </p:animScale>
                                    <p:animScale>
                                      <p:cBhvr>
                                        <p:cTn id="15" dur="26">
                                          <p:stCondLst>
                                            <p:cond delay="1312"/>
                                          </p:stCondLst>
                                        </p:cTn>
                                        <p:tgtEl>
                                          <p:spTgt spid="11266"/>
                                        </p:tgtEl>
                                      </p:cBhvr>
                                      <p:to x="100000" y="80000"/>
                                    </p:animScale>
                                    <p:animScale>
                                      <p:cBhvr>
                                        <p:cTn id="16" dur="166" decel="50000">
                                          <p:stCondLst>
                                            <p:cond delay="1338"/>
                                          </p:stCondLst>
                                        </p:cTn>
                                        <p:tgtEl>
                                          <p:spTgt spid="11266"/>
                                        </p:tgtEl>
                                      </p:cBhvr>
                                      <p:to x="100000" y="100000"/>
                                    </p:animScale>
                                    <p:animScale>
                                      <p:cBhvr>
                                        <p:cTn id="17" dur="26">
                                          <p:stCondLst>
                                            <p:cond delay="1642"/>
                                          </p:stCondLst>
                                        </p:cTn>
                                        <p:tgtEl>
                                          <p:spTgt spid="11266"/>
                                        </p:tgtEl>
                                      </p:cBhvr>
                                      <p:to x="100000" y="90000"/>
                                    </p:animScale>
                                    <p:animScale>
                                      <p:cBhvr>
                                        <p:cTn id="18" dur="166" decel="50000">
                                          <p:stCondLst>
                                            <p:cond delay="1668"/>
                                          </p:stCondLst>
                                        </p:cTn>
                                        <p:tgtEl>
                                          <p:spTgt spid="11266"/>
                                        </p:tgtEl>
                                      </p:cBhvr>
                                      <p:to x="100000" y="100000"/>
                                    </p:animScale>
                                    <p:animScale>
                                      <p:cBhvr>
                                        <p:cTn id="19" dur="26">
                                          <p:stCondLst>
                                            <p:cond delay="1808"/>
                                          </p:stCondLst>
                                        </p:cTn>
                                        <p:tgtEl>
                                          <p:spTgt spid="11266"/>
                                        </p:tgtEl>
                                      </p:cBhvr>
                                      <p:to x="100000" y="95000"/>
                                    </p:animScale>
                                    <p:animScale>
                                      <p:cBhvr>
                                        <p:cTn id="20" dur="166" decel="50000">
                                          <p:stCondLst>
                                            <p:cond delay="1834"/>
                                          </p:stCondLst>
                                        </p:cTn>
                                        <p:tgtEl>
                                          <p:spTgt spid="1126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05800" cy="523220"/>
          </a:xfrm>
          <a:prstGeom prst="rect">
            <a:avLst/>
          </a:prstGeom>
          <a:noFill/>
        </p:spPr>
        <p:txBody>
          <a:bodyPr wrap="square" rtlCol="0">
            <a:spAutoFit/>
          </a:bodyPr>
          <a:lstStyle/>
          <a:p>
            <a:pPr algn="ctr"/>
            <a:r>
              <a:rPr lang="en-US" sz="2800" dirty="0" smtClean="0"/>
              <a:t>Discussion</a:t>
            </a:r>
            <a:endParaRPr lang="en-US" sz="2800" dirty="0"/>
          </a:p>
        </p:txBody>
      </p:sp>
      <p:sp>
        <p:nvSpPr>
          <p:cNvPr id="3" name="TextBox 2"/>
          <p:cNvSpPr txBox="1"/>
          <p:nvPr/>
        </p:nvSpPr>
        <p:spPr>
          <a:xfrm>
            <a:off x="228600" y="990600"/>
            <a:ext cx="8763000" cy="1200329"/>
          </a:xfrm>
          <a:prstGeom prst="rect">
            <a:avLst/>
          </a:prstGeom>
          <a:noFill/>
        </p:spPr>
        <p:txBody>
          <a:bodyPr wrap="square" rtlCol="0">
            <a:spAutoFit/>
          </a:bodyPr>
          <a:lstStyle/>
          <a:p>
            <a:r>
              <a:rPr lang="en-US" dirty="0" smtClean="0"/>
              <a:t>Define what makes a good definition when defining a word.  Write down all the details you can think of for defining a word.</a:t>
            </a:r>
          </a:p>
          <a:p>
            <a:endParaRPr lang="en-US" dirty="0" smtClean="0"/>
          </a:p>
          <a:p>
            <a:r>
              <a:rPr lang="en-US" dirty="0" smtClean="0"/>
              <a:t>Example try defining these words: Poodle, Centimeter, Milwaukee, etc.</a:t>
            </a:r>
            <a:endParaRPr lang="en-US" dirty="0"/>
          </a:p>
        </p:txBody>
      </p:sp>
    </p:spTree>
    <p:extLst>
      <p:ext uri="{BB962C8B-B14F-4D97-AF65-F5344CB8AC3E}">
        <p14:creationId xmlns:p14="http://schemas.microsoft.com/office/powerpoint/2010/main" val="385115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0"/>
            <a:ext cx="6465176" cy="1447800"/>
          </a:xfrm>
          <a:prstGeom prst="rect">
            <a:avLst/>
          </a:prstGeom>
          <a:noFill/>
          <a:ln w="9525">
            <a:noFill/>
            <a:miter lim="800000"/>
            <a:headEnd/>
            <a:tailEnd/>
          </a:ln>
        </p:spPr>
      </p:pic>
      <p:sp>
        <p:nvSpPr>
          <p:cNvPr id="6" name="TextBox 5"/>
          <p:cNvSpPr txBox="1"/>
          <p:nvPr/>
        </p:nvSpPr>
        <p:spPr>
          <a:xfrm>
            <a:off x="1219200" y="1447800"/>
            <a:ext cx="6477000" cy="523220"/>
          </a:xfrm>
          <a:prstGeom prst="rect">
            <a:avLst/>
          </a:prstGeom>
          <a:noFill/>
        </p:spPr>
        <p:txBody>
          <a:bodyPr wrap="square" rtlCol="0">
            <a:spAutoFit/>
          </a:bodyPr>
          <a:lstStyle/>
          <a:p>
            <a:r>
              <a:rPr lang="en-US" sz="2800" dirty="0" smtClean="0"/>
              <a:t>The three building blocks of Geometry. </a:t>
            </a:r>
            <a:endParaRPr lang="en-US" sz="2800" dirty="0"/>
          </a:p>
        </p:txBody>
      </p:sp>
      <p:sp>
        <p:nvSpPr>
          <p:cNvPr id="7" name="TextBox 6"/>
          <p:cNvSpPr txBox="1"/>
          <p:nvPr/>
        </p:nvSpPr>
        <p:spPr>
          <a:xfrm>
            <a:off x="1676400" y="1905000"/>
            <a:ext cx="6324600" cy="369332"/>
          </a:xfrm>
          <a:prstGeom prst="rect">
            <a:avLst/>
          </a:prstGeom>
          <a:noFill/>
        </p:spPr>
        <p:txBody>
          <a:bodyPr wrap="square" rtlCol="0">
            <a:spAutoFit/>
          </a:bodyPr>
          <a:lstStyle/>
          <a:p>
            <a:r>
              <a:rPr lang="en-US" dirty="0" smtClean="0"/>
              <a:t>(Sometimes known as the undefined terms)</a:t>
            </a:r>
            <a:endParaRPr lang="en-US" dirty="0"/>
          </a:p>
        </p:txBody>
      </p:sp>
      <p:sp>
        <p:nvSpPr>
          <p:cNvPr id="8" name="TextBox 7"/>
          <p:cNvSpPr txBox="1"/>
          <p:nvPr/>
        </p:nvSpPr>
        <p:spPr>
          <a:xfrm>
            <a:off x="1828800" y="2362200"/>
            <a:ext cx="1066800" cy="923330"/>
          </a:xfrm>
          <a:prstGeom prst="rect">
            <a:avLst/>
          </a:prstGeom>
          <a:noFill/>
        </p:spPr>
        <p:txBody>
          <a:bodyPr wrap="square" rtlCol="0">
            <a:spAutoFit/>
          </a:bodyPr>
          <a:lstStyle/>
          <a:p>
            <a:pPr>
              <a:buFont typeface="Arial" pitchFamily="34" charset="0"/>
              <a:buChar char="•"/>
            </a:pPr>
            <a:r>
              <a:rPr lang="en-US" dirty="0" smtClean="0"/>
              <a:t>Point</a:t>
            </a:r>
          </a:p>
          <a:p>
            <a:pPr>
              <a:buFont typeface="Arial" pitchFamily="34" charset="0"/>
              <a:buChar char="•"/>
            </a:pPr>
            <a:r>
              <a:rPr lang="en-US" dirty="0" smtClean="0"/>
              <a:t>Line</a:t>
            </a:r>
          </a:p>
          <a:p>
            <a:pPr>
              <a:buFont typeface="Arial" pitchFamily="34" charset="0"/>
              <a:buChar char="•"/>
            </a:pPr>
            <a:r>
              <a:rPr lang="en-US" dirty="0" smtClean="0"/>
              <a:t>Plane</a:t>
            </a:r>
            <a:endParaRPr lang="en-US" dirty="0"/>
          </a:p>
        </p:txBody>
      </p:sp>
      <p:sp>
        <p:nvSpPr>
          <p:cNvPr id="9" name="TextBox 8"/>
          <p:cNvSpPr txBox="1"/>
          <p:nvPr/>
        </p:nvSpPr>
        <p:spPr>
          <a:xfrm>
            <a:off x="3429000" y="2590800"/>
            <a:ext cx="3505200" cy="646331"/>
          </a:xfrm>
          <a:prstGeom prst="rect">
            <a:avLst/>
          </a:prstGeom>
          <a:noFill/>
        </p:spPr>
        <p:txBody>
          <a:bodyPr wrap="square" rtlCol="0">
            <a:spAutoFit/>
          </a:bodyPr>
          <a:lstStyle/>
          <a:p>
            <a:pPr algn="ctr"/>
            <a:r>
              <a:rPr lang="en-US" dirty="0" smtClean="0">
                <a:solidFill>
                  <a:srgbClr val="FF0000"/>
                </a:solidFill>
              </a:rPr>
              <a:t>There are not any definitions, because they are undefined. </a:t>
            </a:r>
            <a:endParaRPr lang="en-US" dirty="0">
              <a:solidFill>
                <a:srgbClr val="FF0000"/>
              </a:solidFill>
            </a:endParaRPr>
          </a:p>
        </p:txBody>
      </p:sp>
      <p:sp>
        <p:nvSpPr>
          <p:cNvPr id="10" name="TextBox 9"/>
          <p:cNvSpPr txBox="1"/>
          <p:nvPr/>
        </p:nvSpPr>
        <p:spPr>
          <a:xfrm>
            <a:off x="1676400" y="3962400"/>
            <a:ext cx="5715000" cy="646331"/>
          </a:xfrm>
          <a:prstGeom prst="rect">
            <a:avLst/>
          </a:prstGeom>
          <a:noFill/>
        </p:spPr>
        <p:txBody>
          <a:bodyPr wrap="square" rtlCol="0">
            <a:spAutoFit/>
          </a:bodyPr>
          <a:lstStyle/>
          <a:p>
            <a:r>
              <a:rPr lang="en-US" dirty="0" smtClean="0"/>
              <a:t>Kind of like defining what blue is. We know what it is , we can give examples , but what is it?</a:t>
            </a:r>
            <a:endParaRPr lang="en-US" dirty="0"/>
          </a:p>
        </p:txBody>
      </p:sp>
      <p:sp>
        <p:nvSpPr>
          <p:cNvPr id="11" name="TextBox 10"/>
          <p:cNvSpPr txBox="1"/>
          <p:nvPr/>
        </p:nvSpPr>
        <p:spPr>
          <a:xfrm>
            <a:off x="1524000" y="4800600"/>
            <a:ext cx="6019800" cy="923330"/>
          </a:xfrm>
          <a:prstGeom prst="rect">
            <a:avLst/>
          </a:prstGeom>
          <a:noFill/>
        </p:spPr>
        <p:txBody>
          <a:bodyPr wrap="square" rtlCol="0">
            <a:spAutoFit/>
          </a:bodyPr>
          <a:lstStyle/>
          <a:p>
            <a:r>
              <a:rPr lang="en-US" dirty="0" smtClean="0"/>
              <a:t>Blue does have a definition. </a:t>
            </a:r>
            <a:r>
              <a:rPr lang="en-US" dirty="0" smtClean="0">
                <a:solidFill>
                  <a:schemeClr val="tx2"/>
                </a:solidFill>
              </a:rPr>
              <a:t>The color between green and violet in </a:t>
            </a:r>
            <a:r>
              <a:rPr lang="en-US" dirty="0">
                <a:solidFill>
                  <a:schemeClr val="tx2"/>
                </a:solidFill>
              </a:rPr>
              <a:t>the</a:t>
            </a:r>
            <a:r>
              <a:rPr lang="en-US" dirty="0" smtClean="0">
                <a:solidFill>
                  <a:schemeClr val="tx2"/>
                </a:solidFill>
              </a:rPr>
              <a:t> visible spectrum, an </a:t>
            </a:r>
            <a:r>
              <a:rPr lang="en-US" dirty="0">
                <a:solidFill>
                  <a:schemeClr val="tx2"/>
                </a:solidFill>
              </a:rPr>
              <a:t>effect</a:t>
            </a:r>
            <a:r>
              <a:rPr lang="en-US" dirty="0" smtClean="0">
                <a:solidFill>
                  <a:schemeClr val="tx2"/>
                </a:solidFill>
              </a:rPr>
              <a:t> of light with a wavelength between 450 and </a:t>
            </a:r>
            <a:r>
              <a:rPr lang="en-US" dirty="0">
                <a:solidFill>
                  <a:schemeClr val="tx2"/>
                </a:solidFill>
              </a:rPr>
              <a:t>500</a:t>
            </a:r>
            <a:r>
              <a:rPr lang="en-US" dirty="0" smtClean="0">
                <a:solidFill>
                  <a:schemeClr val="tx2"/>
                </a:solidFill>
              </a:rPr>
              <a:t> </a:t>
            </a:r>
            <a:r>
              <a:rPr lang="en-US" dirty="0">
                <a:solidFill>
                  <a:schemeClr val="tx2"/>
                </a:solidFill>
              </a:rPr>
              <a:t>nm.</a:t>
            </a:r>
            <a:r>
              <a:rPr lang="en-US" dirty="0" smtClean="0">
                <a:solidFill>
                  <a:schemeClr val="tx2"/>
                </a:solidFill>
              </a:rPr>
              <a:t>  </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2000" fill="hold"/>
                                        <p:tgtEl>
                                          <p:spTgt spid="11"/>
                                        </p:tgtEl>
                                        <p:attrNameLst>
                                          <p:attrName>ppt_x</p:attrName>
                                        </p:attrNameLst>
                                      </p:cBhvr>
                                      <p:tavLst>
                                        <p:tav tm="0">
                                          <p:val>
                                            <p:strVal val="#ppt_x"/>
                                          </p:val>
                                        </p:tav>
                                        <p:tav tm="100000">
                                          <p:val>
                                            <p:strVal val="#ppt_x"/>
                                          </p:val>
                                        </p:tav>
                                      </p:tavLst>
                                    </p:anim>
                                    <p:anim calcmode="lin" valueType="num">
                                      <p:cBhvr additive="base">
                                        <p:cTn id="3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117725" y="457200"/>
            <a:ext cx="4126964" cy="1569660"/>
          </a:xfrm>
          <a:prstGeom prst="rect">
            <a:avLst/>
          </a:prstGeom>
          <a:noFill/>
          <a:ln w="9525">
            <a:noFill/>
            <a:miter lim="800000"/>
            <a:headEnd/>
            <a:tailEnd/>
          </a:ln>
        </p:spPr>
        <p:txBody>
          <a:bodyPr wrap="none">
            <a:spAutoFit/>
          </a:bodyPr>
          <a:lstStyle/>
          <a:p>
            <a:r>
              <a:rPr lang="en-US" sz="2400" b="1" dirty="0"/>
              <a:t>Point</a:t>
            </a:r>
            <a:r>
              <a:rPr lang="en-US" sz="1800" dirty="0"/>
              <a:t> – basic building block of Geometry</a:t>
            </a:r>
          </a:p>
          <a:p>
            <a:r>
              <a:rPr lang="en-US" sz="1800" dirty="0"/>
              <a:t>	1. has no size</a:t>
            </a:r>
          </a:p>
          <a:p>
            <a:r>
              <a:rPr lang="en-US" sz="1800" dirty="0"/>
              <a:t>	2. only location</a:t>
            </a:r>
          </a:p>
          <a:p>
            <a:r>
              <a:rPr lang="en-US" sz="1800" dirty="0"/>
              <a:t>	3. to display use a dot	</a:t>
            </a:r>
          </a:p>
          <a:p>
            <a:r>
              <a:rPr lang="en-US" sz="1800" dirty="0"/>
              <a:t>	4. to name use a capital letter</a:t>
            </a:r>
          </a:p>
        </p:txBody>
      </p:sp>
      <p:sp>
        <p:nvSpPr>
          <p:cNvPr id="5" name="Text Box 6"/>
          <p:cNvSpPr txBox="1">
            <a:spLocks noChangeArrowheads="1"/>
          </p:cNvSpPr>
          <p:nvPr/>
        </p:nvSpPr>
        <p:spPr bwMode="auto">
          <a:xfrm>
            <a:off x="577850" y="2362200"/>
            <a:ext cx="1539875" cy="457200"/>
          </a:xfrm>
          <a:prstGeom prst="rect">
            <a:avLst/>
          </a:prstGeom>
          <a:noFill/>
          <a:ln w="9525">
            <a:noFill/>
            <a:miter lim="800000"/>
            <a:headEnd/>
            <a:tailEnd/>
          </a:ln>
        </p:spPr>
        <p:txBody>
          <a:bodyPr wrap="none">
            <a:spAutoFit/>
          </a:bodyPr>
          <a:lstStyle/>
          <a:p>
            <a:r>
              <a:rPr lang="en-US" dirty="0"/>
              <a:t>Example: </a:t>
            </a:r>
          </a:p>
        </p:txBody>
      </p:sp>
      <p:pic>
        <p:nvPicPr>
          <p:cNvPr id="2050" name="Picture 2"/>
          <p:cNvPicPr>
            <a:picLocks noChangeAspect="1" noChangeArrowheads="1"/>
          </p:cNvPicPr>
          <p:nvPr/>
        </p:nvPicPr>
        <p:blipFill>
          <a:blip r:embed="rId2" cstate="print"/>
          <a:srcRect/>
          <a:stretch>
            <a:fillRect/>
          </a:stretch>
        </p:blipFill>
        <p:spPr bwMode="auto">
          <a:xfrm>
            <a:off x="76200" y="2971800"/>
            <a:ext cx="3468077" cy="1905000"/>
          </a:xfrm>
          <a:prstGeom prst="rect">
            <a:avLst/>
          </a:prstGeom>
          <a:noFill/>
          <a:ln w="9525">
            <a:noFill/>
            <a:miter lim="800000"/>
            <a:headEnd/>
            <a:tailEnd/>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207" y="2814828"/>
            <a:ext cx="419395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blinds(horizontal)">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1000"/>
                                        <p:tgtEl>
                                          <p:spTgt spid="7170"/>
                                        </p:tgtEl>
                                      </p:cBhvr>
                                    </p:animEffect>
                                    <p:anim calcmode="lin" valueType="num">
                                      <p:cBhvr>
                                        <p:cTn id="22" dur="1000" fill="hold"/>
                                        <p:tgtEl>
                                          <p:spTgt spid="7170"/>
                                        </p:tgtEl>
                                        <p:attrNameLst>
                                          <p:attrName>ppt_x</p:attrName>
                                        </p:attrNameLst>
                                      </p:cBhvr>
                                      <p:tavLst>
                                        <p:tav tm="0">
                                          <p:val>
                                            <p:strVal val="#ppt_x"/>
                                          </p:val>
                                        </p:tav>
                                        <p:tav tm="100000">
                                          <p:val>
                                            <p:strVal val="#ppt_x"/>
                                          </p:val>
                                        </p:tav>
                                      </p:tavLst>
                                    </p:anim>
                                    <p:anim calcmode="lin" valueType="num">
                                      <p:cBhvr>
                                        <p:cTn id="23"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203325" y="431800"/>
            <a:ext cx="880369" cy="523220"/>
          </a:xfrm>
          <a:prstGeom prst="rect">
            <a:avLst/>
          </a:prstGeom>
          <a:noFill/>
          <a:ln w="9525">
            <a:noFill/>
            <a:miter lim="800000"/>
            <a:headEnd/>
            <a:tailEnd/>
          </a:ln>
        </p:spPr>
        <p:txBody>
          <a:bodyPr wrap="none">
            <a:spAutoFit/>
          </a:bodyPr>
          <a:lstStyle/>
          <a:p>
            <a:r>
              <a:rPr lang="en-US" sz="2800" b="1" dirty="0"/>
              <a:t>Line </a:t>
            </a:r>
          </a:p>
        </p:txBody>
      </p:sp>
      <p:sp>
        <p:nvSpPr>
          <p:cNvPr id="3" name="Text Box 9"/>
          <p:cNvSpPr txBox="1">
            <a:spLocks noChangeArrowheads="1"/>
          </p:cNvSpPr>
          <p:nvPr/>
        </p:nvSpPr>
        <p:spPr bwMode="auto">
          <a:xfrm>
            <a:off x="2057400" y="457200"/>
            <a:ext cx="6257925" cy="1917700"/>
          </a:xfrm>
          <a:prstGeom prst="rect">
            <a:avLst/>
          </a:prstGeom>
          <a:noFill/>
          <a:ln w="9525">
            <a:noFill/>
            <a:miter lim="800000"/>
            <a:headEnd/>
            <a:tailEnd/>
          </a:ln>
        </p:spPr>
        <p:txBody>
          <a:bodyPr wrap="none">
            <a:spAutoFit/>
          </a:bodyPr>
          <a:lstStyle/>
          <a:p>
            <a:pPr marL="342900" indent="-342900">
              <a:buFontTx/>
              <a:buAutoNum type="arabicPeriod"/>
            </a:pPr>
            <a:r>
              <a:rPr lang="en-US" dirty="0"/>
              <a:t>Is straight</a:t>
            </a:r>
          </a:p>
          <a:p>
            <a:pPr marL="342900" indent="-342900">
              <a:buFontTx/>
              <a:buAutoNum type="arabicPeriod"/>
            </a:pPr>
            <a:r>
              <a:rPr lang="en-US" dirty="0"/>
              <a:t>Continuous, made of infinitely many points</a:t>
            </a:r>
          </a:p>
          <a:p>
            <a:pPr marL="342900" indent="-342900">
              <a:buFontTx/>
              <a:buAutoNum type="arabicPeriod"/>
            </a:pPr>
            <a:r>
              <a:rPr lang="en-US" dirty="0"/>
              <a:t>Infinite length (never ends)</a:t>
            </a:r>
          </a:p>
          <a:p>
            <a:pPr marL="342900" indent="-342900">
              <a:buFontTx/>
              <a:buAutoNum type="arabicPeriod"/>
            </a:pPr>
            <a:r>
              <a:rPr lang="en-US" dirty="0"/>
              <a:t>No thickness</a:t>
            </a:r>
          </a:p>
          <a:p>
            <a:pPr marL="342900" indent="-342900">
              <a:buFontTx/>
              <a:buAutoNum type="arabicPeriod"/>
            </a:pPr>
            <a:r>
              <a:rPr lang="en-US" dirty="0"/>
              <a:t>Continuous in two directions</a:t>
            </a:r>
          </a:p>
        </p:txBody>
      </p:sp>
      <p:sp>
        <p:nvSpPr>
          <p:cNvPr id="4" name="Text Box 10"/>
          <p:cNvSpPr txBox="1">
            <a:spLocks noChangeArrowheads="1"/>
          </p:cNvSpPr>
          <p:nvPr/>
        </p:nvSpPr>
        <p:spPr bwMode="auto">
          <a:xfrm>
            <a:off x="1066800" y="2209800"/>
            <a:ext cx="1455738" cy="457200"/>
          </a:xfrm>
          <a:prstGeom prst="rect">
            <a:avLst/>
          </a:prstGeom>
          <a:noFill/>
          <a:ln w="9525">
            <a:noFill/>
            <a:miter lim="800000"/>
            <a:headEnd/>
            <a:tailEnd/>
          </a:ln>
        </p:spPr>
        <p:txBody>
          <a:bodyPr wrap="none">
            <a:spAutoFit/>
          </a:bodyPr>
          <a:lstStyle/>
          <a:p>
            <a:r>
              <a:rPr lang="en-US" dirty="0"/>
              <a:t>Example:</a:t>
            </a:r>
          </a:p>
        </p:txBody>
      </p:sp>
      <p:sp>
        <p:nvSpPr>
          <p:cNvPr id="5" name="Line 11"/>
          <p:cNvSpPr>
            <a:spLocks noChangeShapeType="1"/>
          </p:cNvSpPr>
          <p:nvPr/>
        </p:nvSpPr>
        <p:spPr bwMode="auto">
          <a:xfrm>
            <a:off x="2590800" y="2667000"/>
            <a:ext cx="3657600" cy="0"/>
          </a:xfrm>
          <a:prstGeom prst="line">
            <a:avLst/>
          </a:prstGeom>
          <a:noFill/>
          <a:ln w="38100">
            <a:solidFill>
              <a:schemeClr val="tx1"/>
            </a:solidFill>
            <a:round/>
            <a:headEnd type="triangle" w="med" len="med"/>
            <a:tailEnd type="triangle" w="med" len="med"/>
          </a:ln>
        </p:spPr>
        <p:txBody>
          <a:bodyPr/>
          <a:lstStyle/>
          <a:p>
            <a:endParaRPr lang="en-US"/>
          </a:p>
        </p:txBody>
      </p:sp>
      <p:sp>
        <p:nvSpPr>
          <p:cNvPr id="6" name="Oval 12"/>
          <p:cNvSpPr>
            <a:spLocks noChangeArrowheads="1"/>
          </p:cNvSpPr>
          <p:nvPr/>
        </p:nvSpPr>
        <p:spPr bwMode="auto">
          <a:xfrm>
            <a:off x="5486400" y="2590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7" name="Oval 13"/>
          <p:cNvSpPr>
            <a:spLocks noChangeArrowheads="1"/>
          </p:cNvSpPr>
          <p:nvPr/>
        </p:nvSpPr>
        <p:spPr bwMode="auto">
          <a:xfrm>
            <a:off x="2819400" y="2590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8" name="Text Box 14"/>
          <p:cNvSpPr txBox="1">
            <a:spLocks noChangeArrowheads="1"/>
          </p:cNvSpPr>
          <p:nvPr/>
        </p:nvSpPr>
        <p:spPr bwMode="auto">
          <a:xfrm>
            <a:off x="2743200" y="2819400"/>
            <a:ext cx="336550" cy="366713"/>
          </a:xfrm>
          <a:prstGeom prst="rect">
            <a:avLst/>
          </a:prstGeom>
          <a:noFill/>
          <a:ln w="9525">
            <a:noFill/>
            <a:miter lim="800000"/>
            <a:headEnd/>
            <a:tailEnd/>
          </a:ln>
        </p:spPr>
        <p:txBody>
          <a:bodyPr wrap="none">
            <a:spAutoFit/>
          </a:bodyPr>
          <a:lstStyle/>
          <a:p>
            <a:r>
              <a:rPr lang="en-US" sz="1800"/>
              <a:t>B</a:t>
            </a:r>
          </a:p>
        </p:txBody>
      </p:sp>
      <p:sp>
        <p:nvSpPr>
          <p:cNvPr id="9" name="Text Box 15"/>
          <p:cNvSpPr txBox="1">
            <a:spLocks noChangeArrowheads="1"/>
          </p:cNvSpPr>
          <p:nvPr/>
        </p:nvSpPr>
        <p:spPr bwMode="auto">
          <a:xfrm>
            <a:off x="5410200" y="2819400"/>
            <a:ext cx="349250" cy="366713"/>
          </a:xfrm>
          <a:prstGeom prst="rect">
            <a:avLst/>
          </a:prstGeom>
          <a:noFill/>
          <a:ln w="9525">
            <a:noFill/>
            <a:miter lim="800000"/>
            <a:headEnd/>
            <a:tailEnd/>
          </a:ln>
        </p:spPr>
        <p:txBody>
          <a:bodyPr wrap="none">
            <a:spAutoFit/>
          </a:bodyPr>
          <a:lstStyle/>
          <a:p>
            <a:r>
              <a:rPr lang="en-US" sz="1800"/>
              <a:t>C</a:t>
            </a:r>
          </a:p>
        </p:txBody>
      </p:sp>
      <p:sp>
        <p:nvSpPr>
          <p:cNvPr id="10" name="Text Box 16"/>
          <p:cNvSpPr txBox="1">
            <a:spLocks noChangeArrowheads="1"/>
          </p:cNvSpPr>
          <p:nvPr/>
        </p:nvSpPr>
        <p:spPr bwMode="auto">
          <a:xfrm>
            <a:off x="85725" y="3428999"/>
            <a:ext cx="5988050" cy="366713"/>
          </a:xfrm>
          <a:prstGeom prst="rect">
            <a:avLst/>
          </a:prstGeom>
          <a:noFill/>
          <a:ln w="9525">
            <a:noFill/>
            <a:miter lim="800000"/>
            <a:headEnd/>
            <a:tailEnd/>
          </a:ln>
        </p:spPr>
        <p:txBody>
          <a:bodyPr wrap="none">
            <a:spAutoFit/>
          </a:bodyPr>
          <a:lstStyle/>
          <a:p>
            <a:r>
              <a:rPr lang="en-US" sz="1800" b="1" dirty="0"/>
              <a:t>When you name a line you use ONLY TWO LETTERS!</a:t>
            </a:r>
          </a:p>
        </p:txBody>
      </p:sp>
      <p:sp>
        <p:nvSpPr>
          <p:cNvPr id="11" name="Line 17"/>
          <p:cNvSpPr>
            <a:spLocks noChangeShapeType="1"/>
          </p:cNvSpPr>
          <p:nvPr/>
        </p:nvSpPr>
        <p:spPr bwMode="auto">
          <a:xfrm>
            <a:off x="2600325" y="3886199"/>
            <a:ext cx="685800" cy="0"/>
          </a:xfrm>
          <a:prstGeom prst="line">
            <a:avLst/>
          </a:prstGeom>
          <a:noFill/>
          <a:ln w="38100">
            <a:solidFill>
              <a:schemeClr val="tx1"/>
            </a:solidFill>
            <a:round/>
            <a:headEnd type="triangle" w="med" len="med"/>
            <a:tailEnd type="triangle" w="med" len="med"/>
          </a:ln>
        </p:spPr>
        <p:txBody>
          <a:bodyPr/>
          <a:lstStyle/>
          <a:p>
            <a:endParaRPr lang="en-US"/>
          </a:p>
        </p:txBody>
      </p:sp>
      <p:sp>
        <p:nvSpPr>
          <p:cNvPr id="12" name="Text Box 18"/>
          <p:cNvSpPr txBox="1">
            <a:spLocks noChangeArrowheads="1"/>
          </p:cNvSpPr>
          <p:nvPr/>
        </p:nvSpPr>
        <p:spPr bwMode="auto">
          <a:xfrm>
            <a:off x="2752725" y="3886199"/>
            <a:ext cx="501650" cy="366713"/>
          </a:xfrm>
          <a:prstGeom prst="rect">
            <a:avLst/>
          </a:prstGeom>
          <a:noFill/>
          <a:ln w="9525">
            <a:noFill/>
            <a:miter lim="800000"/>
            <a:headEnd/>
            <a:tailEnd/>
          </a:ln>
        </p:spPr>
        <p:txBody>
          <a:bodyPr wrap="none">
            <a:spAutoFit/>
          </a:bodyPr>
          <a:lstStyle/>
          <a:p>
            <a:r>
              <a:rPr lang="en-US" sz="1800"/>
              <a:t>BC</a:t>
            </a:r>
          </a:p>
        </p:txBody>
      </p:sp>
      <p:sp>
        <p:nvSpPr>
          <p:cNvPr id="13" name="TextBox 12"/>
          <p:cNvSpPr txBox="1">
            <a:spLocks noChangeArrowheads="1"/>
          </p:cNvSpPr>
          <p:nvPr/>
        </p:nvSpPr>
        <p:spPr bwMode="auto">
          <a:xfrm>
            <a:off x="2219325" y="5562599"/>
            <a:ext cx="2209800" cy="738188"/>
          </a:xfrm>
          <a:prstGeom prst="rect">
            <a:avLst/>
          </a:prstGeom>
          <a:noFill/>
          <a:ln w="9525">
            <a:noFill/>
            <a:miter lim="800000"/>
            <a:headEnd/>
            <a:tailEnd/>
          </a:ln>
        </p:spPr>
        <p:txBody>
          <a:bodyPr>
            <a:spAutoFit/>
          </a:bodyPr>
          <a:lstStyle/>
          <a:p>
            <a:pPr algn="ctr"/>
            <a:r>
              <a:rPr lang="en-US" sz="1400" dirty="0">
                <a:cs typeface="Arial" charset="0"/>
              </a:rPr>
              <a:t>Note: sometimes a line will be named with a small script letter</a:t>
            </a:r>
          </a:p>
        </p:txBody>
      </p:sp>
      <p:sp>
        <p:nvSpPr>
          <p:cNvPr id="14" name="TextBox 13"/>
          <p:cNvSpPr txBox="1">
            <a:spLocks noChangeArrowheads="1"/>
          </p:cNvSpPr>
          <p:nvPr/>
        </p:nvSpPr>
        <p:spPr bwMode="auto">
          <a:xfrm>
            <a:off x="1609725" y="4952999"/>
            <a:ext cx="914400" cy="461963"/>
          </a:xfrm>
          <a:prstGeom prst="rect">
            <a:avLst/>
          </a:prstGeom>
          <a:noFill/>
          <a:ln w="9525">
            <a:noFill/>
            <a:miter lim="800000"/>
            <a:headEnd/>
            <a:tailEnd/>
          </a:ln>
        </p:spPr>
        <p:txBody>
          <a:bodyPr>
            <a:spAutoFit/>
          </a:bodyPr>
          <a:lstStyle/>
          <a:p>
            <a:r>
              <a:rPr lang="en-US"/>
              <a:t>Ex. </a:t>
            </a:r>
          </a:p>
        </p:txBody>
      </p:sp>
      <p:cxnSp>
        <p:nvCxnSpPr>
          <p:cNvPr id="15" name="Straight Arrow Connector 14"/>
          <p:cNvCxnSpPr>
            <a:cxnSpLocks noChangeShapeType="1"/>
          </p:cNvCxnSpPr>
          <p:nvPr/>
        </p:nvCxnSpPr>
        <p:spPr bwMode="auto">
          <a:xfrm flipV="1">
            <a:off x="1990725" y="4495799"/>
            <a:ext cx="2286000" cy="1295400"/>
          </a:xfrm>
          <a:prstGeom prst="straightConnector1">
            <a:avLst/>
          </a:prstGeom>
          <a:noFill/>
          <a:ln w="9525">
            <a:solidFill>
              <a:schemeClr val="tx1"/>
            </a:solidFill>
            <a:round/>
            <a:headEnd type="arrow" w="med" len="med"/>
            <a:tailEnd type="arrow" w="med" len="med"/>
          </a:ln>
        </p:spPr>
      </p:cxnSp>
      <p:sp>
        <p:nvSpPr>
          <p:cNvPr id="16" name="TextBox 15"/>
          <p:cNvSpPr txBox="1">
            <a:spLocks noChangeArrowheads="1"/>
          </p:cNvSpPr>
          <p:nvPr/>
        </p:nvSpPr>
        <p:spPr bwMode="auto">
          <a:xfrm>
            <a:off x="4048125" y="4571999"/>
            <a:ext cx="381000" cy="523220"/>
          </a:xfrm>
          <a:prstGeom prst="rect">
            <a:avLst/>
          </a:prstGeom>
          <a:noFill/>
          <a:ln w="9525">
            <a:noFill/>
            <a:miter lim="800000"/>
            <a:headEnd/>
            <a:tailEnd/>
          </a:ln>
        </p:spPr>
        <p:txBody>
          <a:bodyPr>
            <a:spAutoFit/>
          </a:bodyPr>
          <a:lstStyle/>
          <a:p>
            <a:r>
              <a:rPr lang="en-US" sz="2800" dirty="0">
                <a:latin typeface="Brush Script MT" pitchFamily="66" charset="0"/>
              </a:rPr>
              <a:t>m</a:t>
            </a:r>
          </a:p>
        </p:txBody>
      </p:sp>
      <p:sp>
        <p:nvSpPr>
          <p:cNvPr id="17" name="Line 17"/>
          <p:cNvSpPr>
            <a:spLocks noChangeShapeType="1"/>
          </p:cNvSpPr>
          <p:nvPr/>
        </p:nvSpPr>
        <p:spPr bwMode="auto">
          <a:xfrm>
            <a:off x="4048125" y="3886199"/>
            <a:ext cx="685800" cy="0"/>
          </a:xfrm>
          <a:prstGeom prst="line">
            <a:avLst/>
          </a:prstGeom>
          <a:noFill/>
          <a:ln w="38100">
            <a:solidFill>
              <a:schemeClr val="tx1"/>
            </a:solidFill>
            <a:round/>
            <a:headEnd type="triangle" w="med" len="med"/>
            <a:tailEnd type="triangle" w="med" len="med"/>
          </a:ln>
        </p:spPr>
        <p:txBody>
          <a:bodyPr/>
          <a:lstStyle/>
          <a:p>
            <a:endParaRPr lang="en-US"/>
          </a:p>
        </p:txBody>
      </p:sp>
      <p:sp>
        <p:nvSpPr>
          <p:cNvPr id="18" name="Text Box 18"/>
          <p:cNvSpPr txBox="1">
            <a:spLocks noChangeArrowheads="1"/>
          </p:cNvSpPr>
          <p:nvPr/>
        </p:nvSpPr>
        <p:spPr bwMode="auto">
          <a:xfrm>
            <a:off x="4200525" y="3886199"/>
            <a:ext cx="433132" cy="369332"/>
          </a:xfrm>
          <a:prstGeom prst="rect">
            <a:avLst/>
          </a:prstGeom>
          <a:noFill/>
          <a:ln w="9525">
            <a:noFill/>
            <a:miter lim="800000"/>
            <a:headEnd/>
            <a:tailEnd/>
          </a:ln>
        </p:spPr>
        <p:txBody>
          <a:bodyPr wrap="none">
            <a:spAutoFit/>
          </a:bodyPr>
          <a:lstStyle/>
          <a:p>
            <a:r>
              <a:rPr lang="en-US" dirty="0" smtClean="0"/>
              <a:t>CB</a:t>
            </a:r>
            <a:endParaRPr lang="en-US" sz="1800" dirty="0"/>
          </a:p>
        </p:txBody>
      </p:sp>
      <p:sp>
        <p:nvSpPr>
          <p:cNvPr id="19" name="TextBox 18"/>
          <p:cNvSpPr txBox="1"/>
          <p:nvPr/>
        </p:nvSpPr>
        <p:spPr>
          <a:xfrm>
            <a:off x="3362325" y="3809999"/>
            <a:ext cx="386644" cy="369332"/>
          </a:xfrm>
          <a:prstGeom prst="rect">
            <a:avLst/>
          </a:prstGeom>
          <a:noFill/>
        </p:spPr>
        <p:txBody>
          <a:bodyPr wrap="none" rtlCol="0">
            <a:spAutoFit/>
          </a:bodyPr>
          <a:lstStyle/>
          <a:p>
            <a:r>
              <a:rPr lang="en-US" dirty="0" smtClean="0"/>
              <a:t>or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602" y="4069555"/>
            <a:ext cx="3561398" cy="224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childTnLst>
                          </p:cTn>
                        </p:par>
                        <p:par>
                          <p:cTn id="22" fill="hold">
                            <p:stCondLst>
                              <p:cond delay="0"/>
                            </p:stCondLst>
                            <p:childTnLst>
                              <p:par>
                                <p:cTn id="23" presetID="24"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to="" calcmode="lin" valueType="num">
                                      <p:cBhvr>
                                        <p:cTn id="25" dur="1" fill="hold"/>
                                        <p:tgtEl>
                                          <p:spTgt spid="7"/>
                                        </p:tgtEl>
                                        <p:attrNameLst>
                                          <p:attrName/>
                                        </p:attrNameLst>
                                      </p:cBhvr>
                                    </p:anim>
                                  </p:childTnLst>
                                </p:cTn>
                              </p:par>
                            </p:childTnLst>
                          </p:cTn>
                        </p:par>
                        <p:par>
                          <p:cTn id="26" fill="hold">
                            <p:stCondLst>
                              <p:cond delay="0"/>
                            </p:stCondLst>
                            <p:childTnLst>
                              <p:par>
                                <p:cTn id="27" presetID="24"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to="" calcmode="lin" valueType="num">
                                      <p:cBhvr>
                                        <p:cTn id="29" dur="1" fill="hold"/>
                                        <p:tgtEl>
                                          <p:spTgt spid="6"/>
                                        </p:tgtEl>
                                        <p:attrNameLst>
                                          <p:attrName/>
                                        </p:attrNameLst>
                                      </p:cBhvr>
                                    </p:anim>
                                  </p:childTnLst>
                                </p:cTn>
                              </p:par>
                            </p:childTnLst>
                          </p:cTn>
                        </p:par>
                        <p:par>
                          <p:cTn id="30" fill="hold">
                            <p:stCondLst>
                              <p:cond delay="0"/>
                            </p:stCondLst>
                            <p:childTnLst>
                              <p:par>
                                <p:cTn id="31" presetID="24"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to="" calcmode="lin" valueType="num">
                                      <p:cBhvr>
                                        <p:cTn id="33" dur="1" fill="hold"/>
                                        <p:tgtEl>
                                          <p:spTgt spid="8"/>
                                        </p:tgtEl>
                                        <p:attrNameLst>
                                          <p:attrName/>
                                        </p:attrNameLst>
                                      </p:cBhvr>
                                    </p:anim>
                                  </p:childTnLst>
                                </p:cTn>
                              </p:par>
                            </p:childTnLst>
                          </p:cTn>
                        </p:par>
                        <p:par>
                          <p:cTn id="34" fill="hold">
                            <p:stCondLst>
                              <p:cond delay="0"/>
                            </p:stCondLst>
                            <p:childTnLst>
                              <p:par>
                                <p:cTn id="35" presetID="24"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to="" calcmode="lin" valueType="num">
                                      <p:cBhvr>
                                        <p:cTn id="50" dur="1" fill="hold"/>
                                        <p:tgtEl>
                                          <p:spTgt spid="12"/>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to="" calcmode="lin" valueType="num">
                                      <p:cBhvr>
                                        <p:cTn id="60" dur="1" fill="hold"/>
                                        <p:tgtEl>
                                          <p:spTgt spid="17"/>
                                        </p:tgtEl>
                                        <p:attrNameLst>
                                          <p:attrName/>
                                        </p:attrNameLst>
                                      </p:cBhvr>
                                    </p:anim>
                                  </p:childTnLst>
                                </p:cTn>
                              </p:par>
                              <p:par>
                                <p:cTn id="61" presetID="24"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to="" calcmode="lin" valueType="num">
                                      <p:cBhvr>
                                        <p:cTn id="63" dur="1" fill="hold"/>
                                        <p:tgtEl>
                                          <p:spTgt spid="18"/>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checkerboard(across)">
                                      <p:cBhvr>
                                        <p:cTn id="72" dur="2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checkerboard(across)">
                                      <p:cBhvr>
                                        <p:cTn id="77" dur="2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checkerboard(across)">
                                      <p:cBhvr>
                                        <p:cTn id="82" dur="2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194"/>
                                        </p:tgtEl>
                                        <p:attrNameLst>
                                          <p:attrName>style.visibility</p:attrName>
                                        </p:attrNameLst>
                                      </p:cBhvr>
                                      <p:to>
                                        <p:strVal val="visible"/>
                                      </p:to>
                                    </p:set>
                                    <p:animEffect transition="in" filter="fade">
                                      <p:cBhvr>
                                        <p:cTn id="8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p:bldP spid="9" grpId="0"/>
      <p:bldP spid="10" grpId="0"/>
      <p:bldP spid="11" grpId="0" animBg="1"/>
      <p:bldP spid="12" grpId="0"/>
      <p:bldP spid="13" grpId="0"/>
      <p:bldP spid="14" grpId="0"/>
      <p:bldP spid="16" grpId="0"/>
      <p:bldP spid="17" grpId="0" animBg="1"/>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1016</Words>
  <Application>Microsoft Office PowerPoint</Application>
  <PresentationFormat>On-screen Show (4:3)</PresentationFormat>
  <Paragraphs>184</Paragraphs>
  <Slides>22</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 Unicode MS</vt:lpstr>
      <vt:lpstr>Arial</vt:lpstr>
      <vt:lpstr>Arial Black</vt:lpstr>
      <vt:lpstr>Arial Rounded MT Bold</vt:lpstr>
      <vt:lpstr>Berlin Sans FB</vt:lpstr>
      <vt:lpstr>Brush Script MT</vt:lpstr>
      <vt:lpstr>Calibri</vt:lpstr>
      <vt:lpstr>Edwardian Script ITC</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Milwaukee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crandawh</dc:creator>
  <cp:lastModifiedBy>DaysiPerez</cp:lastModifiedBy>
  <cp:revision>27</cp:revision>
  <cp:lastPrinted>2014-08-11T13:42:36Z</cp:lastPrinted>
  <dcterms:created xsi:type="dcterms:W3CDTF">2011-08-16T18:29:36Z</dcterms:created>
  <dcterms:modified xsi:type="dcterms:W3CDTF">2015-08-15T19:27:38Z</dcterms:modified>
</cp:coreProperties>
</file>